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4"/>
  </p:notesMasterIdLst>
  <p:sldIdLst>
    <p:sldId id="256" r:id="rId2"/>
    <p:sldId id="294" r:id="rId3"/>
    <p:sldId id="295" r:id="rId4"/>
    <p:sldId id="296" r:id="rId5"/>
    <p:sldId id="297" r:id="rId6"/>
    <p:sldId id="298" r:id="rId7"/>
    <p:sldId id="299" r:id="rId8"/>
    <p:sldId id="302" r:id="rId9"/>
    <p:sldId id="300" r:id="rId10"/>
    <p:sldId id="279" r:id="rId11"/>
    <p:sldId id="276" r:id="rId12"/>
    <p:sldId id="284" r:id="rId13"/>
    <p:sldId id="282" r:id="rId14"/>
    <p:sldId id="285" r:id="rId15"/>
    <p:sldId id="303" r:id="rId16"/>
    <p:sldId id="258" r:id="rId17"/>
    <p:sldId id="270" r:id="rId18"/>
    <p:sldId id="287" r:id="rId19"/>
    <p:sldId id="269" r:id="rId20"/>
    <p:sldId id="271" r:id="rId21"/>
    <p:sldId id="288" r:id="rId22"/>
    <p:sldId id="272" r:id="rId23"/>
    <p:sldId id="292" r:id="rId24"/>
    <p:sldId id="289" r:id="rId25"/>
    <p:sldId id="274" r:id="rId26"/>
    <p:sldId id="259" r:id="rId27"/>
    <p:sldId id="260" r:id="rId28"/>
    <p:sldId id="261" r:id="rId29"/>
    <p:sldId id="290" r:id="rId30"/>
    <p:sldId id="275" r:id="rId31"/>
    <p:sldId id="293"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EF8F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1" d="100"/>
          <a:sy n="81"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9CEB4-FCA4-4104-8530-49856E3B5112}" type="datetimeFigureOut">
              <a:rPr lang="en-CA" smtClean="0"/>
              <a:t>2021-08-11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CFDC6-60FB-4D64-9FB3-28F2BA530D55}" type="slidenum">
              <a:rPr lang="en-CA" smtClean="0"/>
              <a:t>‹#›</a:t>
            </a:fld>
            <a:endParaRPr lang="en-CA"/>
          </a:p>
        </p:txBody>
      </p:sp>
    </p:spTree>
    <p:extLst>
      <p:ext uri="{BB962C8B-B14F-4D97-AF65-F5344CB8AC3E}">
        <p14:creationId xmlns:p14="http://schemas.microsoft.com/office/powerpoint/2010/main" val="106403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7A9BA37-8FDD-4C4B-BB1C-BB6173D3858D}" type="slidenum">
              <a:rPr lang="en-CA" smtClean="0"/>
              <a:pPr/>
              <a:t>10</a:t>
            </a:fld>
            <a:endParaRPr lang="en-CA" dirty="0"/>
          </a:p>
        </p:txBody>
      </p:sp>
    </p:spTree>
    <p:extLst>
      <p:ext uri="{BB962C8B-B14F-4D97-AF65-F5344CB8AC3E}">
        <p14:creationId xmlns:p14="http://schemas.microsoft.com/office/powerpoint/2010/main" val="302690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7A9BA37-8FDD-4C4B-BB1C-BB6173D3858D}" type="slidenum">
              <a:rPr lang="en-CA" smtClean="0"/>
              <a:pPr/>
              <a:t>13</a:t>
            </a:fld>
            <a:endParaRPr lang="en-CA" dirty="0"/>
          </a:p>
        </p:txBody>
      </p:sp>
    </p:spTree>
    <p:extLst>
      <p:ext uri="{BB962C8B-B14F-4D97-AF65-F5344CB8AC3E}">
        <p14:creationId xmlns:p14="http://schemas.microsoft.com/office/powerpoint/2010/main" val="136749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7A9BA37-8FDD-4C4B-BB1C-BB6173D3858D}" type="slidenum">
              <a:rPr lang="en-CA" smtClean="0"/>
              <a:pPr/>
              <a:t>16</a:t>
            </a:fld>
            <a:endParaRPr lang="en-CA" dirty="0"/>
          </a:p>
        </p:txBody>
      </p:sp>
    </p:spTree>
    <p:extLst>
      <p:ext uri="{BB962C8B-B14F-4D97-AF65-F5344CB8AC3E}">
        <p14:creationId xmlns:p14="http://schemas.microsoft.com/office/powerpoint/2010/main" val="287347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7A9BA37-8FDD-4C4B-BB1C-BB6173D3858D}" type="slidenum">
              <a:rPr lang="en-CA" smtClean="0"/>
              <a:pPr/>
              <a:t>17</a:t>
            </a:fld>
            <a:endParaRPr lang="en-CA" dirty="0"/>
          </a:p>
        </p:txBody>
      </p:sp>
    </p:spTree>
    <p:extLst>
      <p:ext uri="{BB962C8B-B14F-4D97-AF65-F5344CB8AC3E}">
        <p14:creationId xmlns:p14="http://schemas.microsoft.com/office/powerpoint/2010/main" val="102565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8/11/2021</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0849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8/11/2021</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4205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8/11/2021</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581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8/11/2021</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02849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8/11/2021</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61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8/11/2021</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9807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8/11/2021</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1223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8/11/2021</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1610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8/11/2021</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64660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8/11/2021</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80368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8/11/2021</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04143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8/11/2021</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885689926"/>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agefriendlypei@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FF94C-F151-48D8-87AD-95D59CCBFF51}"/>
              </a:ext>
            </a:extLst>
          </p:cNvPr>
          <p:cNvSpPr>
            <a:spLocks noGrp="1"/>
          </p:cNvSpPr>
          <p:nvPr>
            <p:ph type="ctrTitle"/>
          </p:nvPr>
        </p:nvSpPr>
        <p:spPr>
          <a:xfrm>
            <a:off x="6654795" y="1079500"/>
            <a:ext cx="4449086" cy="2138400"/>
          </a:xfrm>
        </p:spPr>
        <p:txBody>
          <a:bodyPr>
            <a:normAutofit/>
          </a:bodyPr>
          <a:lstStyle/>
          <a:p>
            <a:r>
              <a:rPr lang="en-US" dirty="0">
                <a:solidFill>
                  <a:schemeClr val="bg1"/>
                </a:solidFill>
                <a:latin typeface="Arial Black" panose="020B0A04020102020204" pitchFamily="34" charset="0"/>
                <a:cs typeface="Aharoni" panose="02010803020104030203" pitchFamily="2" charset="-79"/>
              </a:rPr>
              <a:t>Age-friendly Business</a:t>
            </a:r>
            <a:endParaRPr lang="en-CA" dirty="0">
              <a:solidFill>
                <a:schemeClr val="bg1"/>
              </a:solidFill>
              <a:latin typeface="Arial Black" panose="020B0A04020102020204" pitchFamily="34" charset="0"/>
              <a:cs typeface="Aharoni" panose="02010803020104030203" pitchFamily="2" charset="-79"/>
            </a:endParaRPr>
          </a:p>
        </p:txBody>
      </p:sp>
      <p:sp>
        <p:nvSpPr>
          <p:cNvPr id="3" name="Subtitle 2">
            <a:extLst>
              <a:ext uri="{FF2B5EF4-FFF2-40B4-BE49-F238E27FC236}">
                <a16:creationId xmlns:a16="http://schemas.microsoft.com/office/drawing/2014/main" id="{073BFBBF-F024-4F33-A182-7E7F8C65151A}"/>
              </a:ext>
            </a:extLst>
          </p:cNvPr>
          <p:cNvSpPr>
            <a:spLocks noGrp="1"/>
          </p:cNvSpPr>
          <p:nvPr>
            <p:ph type="subTitle" idx="1"/>
          </p:nvPr>
        </p:nvSpPr>
        <p:spPr>
          <a:xfrm>
            <a:off x="6652526" y="4113213"/>
            <a:ext cx="4453624" cy="1655762"/>
          </a:xfrm>
        </p:spPr>
        <p:txBody>
          <a:bodyPr>
            <a:normAutofit/>
          </a:bodyPr>
          <a:lstStyle/>
          <a:p>
            <a:r>
              <a:rPr lang="en-US" i="0" dirty="0">
                <a:solidFill>
                  <a:schemeClr val="bg1"/>
                </a:solidFill>
                <a:latin typeface="Arial Black" panose="020B0A04020102020204" pitchFamily="34" charset="0"/>
                <a:cs typeface="Aharoni" panose="02010803020104030203" pitchFamily="2" charset="-79"/>
              </a:rPr>
              <a:t>AFPEI</a:t>
            </a:r>
          </a:p>
          <a:p>
            <a:r>
              <a:rPr lang="en-US" i="0" dirty="0">
                <a:solidFill>
                  <a:schemeClr val="bg1"/>
                </a:solidFill>
                <a:latin typeface="Arial Black" panose="020B0A04020102020204" pitchFamily="34" charset="0"/>
                <a:cs typeface="Aharoni" panose="02010803020104030203" pitchFamily="2" charset="-79"/>
              </a:rPr>
              <a:t>Marcy Bouchie</a:t>
            </a:r>
            <a:r>
              <a:rPr lang="en-CA" i="0" dirty="0">
                <a:solidFill>
                  <a:schemeClr val="bg1"/>
                </a:solidFill>
                <a:latin typeface="Arial Black" panose="020B0A04020102020204" pitchFamily="34" charset="0"/>
                <a:cs typeface="Aharoni" panose="02010803020104030203" pitchFamily="2" charset="-79"/>
              </a:rPr>
              <a:t>, Coordinator</a:t>
            </a:r>
            <a:endParaRPr lang="en-US" i="0" dirty="0">
              <a:solidFill>
                <a:schemeClr val="bg1"/>
              </a:solidFill>
              <a:latin typeface="Arial Black" panose="020B0A04020102020204" pitchFamily="34" charset="0"/>
              <a:cs typeface="Aharoni" panose="02010803020104030203" pitchFamily="2" charset="-79"/>
            </a:endParaRPr>
          </a:p>
        </p:txBody>
      </p:sp>
      <p:sp>
        <p:nvSpPr>
          <p:cNvPr id="20" name="Rectangle 5">
            <a:extLst>
              <a:ext uri="{FF2B5EF4-FFF2-40B4-BE49-F238E27FC236}">
                <a16:creationId xmlns:a16="http://schemas.microsoft.com/office/drawing/2014/main" id="{DA714449-8D94-4E06-B961-E8E7BC61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43748" y="443198"/>
            <a:ext cx="498960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Lst>
            <a:ahLst/>
            <a:cxnLst>
              <a:cxn ang="0">
                <a:pos x="connsiteX0" y="connsiteY0"/>
              </a:cxn>
              <a:cxn ang="0">
                <a:pos x="connsiteX1" y="connsiteY1"/>
              </a:cxn>
              <a:cxn ang="0">
                <a:pos x="connsiteX2" y="connsiteY2"/>
              </a:cxn>
            </a:cxnLst>
            <a:rect l="l" t="t" r="r" b="b"/>
            <a:pathLst>
              <a:path w="6660000" h="5760000">
                <a:moveTo>
                  <a:pt x="6660000" y="5760000"/>
                </a:moveTo>
                <a:lnTo>
                  <a:pt x="0" y="5760000"/>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okeh of nature background">
            <a:extLst>
              <a:ext uri="{FF2B5EF4-FFF2-40B4-BE49-F238E27FC236}">
                <a16:creationId xmlns:a16="http://schemas.microsoft.com/office/drawing/2014/main" id="{F52FA9B8-A016-4F17-A2E5-E3F45B2A9BF2}"/>
              </a:ext>
            </a:extLst>
          </p:cNvPr>
          <p:cNvPicPr>
            <a:picLocks noChangeAspect="1"/>
          </p:cNvPicPr>
          <p:nvPr/>
        </p:nvPicPr>
        <p:blipFill rotWithShape="1">
          <a:blip r:embed="rId2"/>
          <a:srcRect l="36275" r="386" b="-1"/>
          <a:stretch/>
        </p:blipFill>
        <p:spPr>
          <a:xfrm>
            <a:off x="540989" y="540000"/>
            <a:ext cx="4996212" cy="5778000"/>
          </a:xfrm>
          <a:prstGeom prst="rect">
            <a:avLst/>
          </a:prstGeom>
        </p:spPr>
      </p:pic>
      <p:cxnSp>
        <p:nvCxnSpPr>
          <p:cNvPr id="22" name="Straight Connector 21">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09338"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5">
            <a:extLst>
              <a:ext uri="{FF2B5EF4-FFF2-40B4-BE49-F238E27FC236}">
                <a16:creationId xmlns:a16="http://schemas.microsoft.com/office/drawing/2014/main" id="{752B8D2A-8DDF-472F-8D3B-AE757AC7F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443748" y="6203198"/>
            <a:ext cx="4989600" cy="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6660000 w 6660000"/>
              <a:gd name="connsiteY0" fmla="*/ 0 h 0"/>
              <a:gd name="connsiteX1" fmla="*/ 0 w 6660000"/>
              <a:gd name="connsiteY1" fmla="*/ 0 h 0"/>
            </a:gdLst>
            <a:ahLst/>
            <a:cxnLst>
              <a:cxn ang="0">
                <a:pos x="connsiteX0" y="connsiteY0"/>
              </a:cxn>
              <a:cxn ang="0">
                <a:pos x="connsiteX1" y="connsiteY1"/>
              </a:cxn>
            </a:cxnLst>
            <a:rect l="l" t="t" r="r" b="b"/>
            <a:pathLst>
              <a:path w="6660000">
                <a:moveTo>
                  <a:pt x="6660000" y="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
            <a:extLst>
              <a:ext uri="{FF2B5EF4-FFF2-40B4-BE49-F238E27FC236}">
                <a16:creationId xmlns:a16="http://schemas.microsoft.com/office/drawing/2014/main" id="{74F14C48-F152-4293-99ED-02DCEAA8F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433348" y="443198"/>
            <a:ext cx="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0 w 0"/>
              <a:gd name="connsiteY0" fmla="*/ 5760000 h 5760000"/>
              <a:gd name="connsiteX1" fmla="*/ 0 w 0"/>
              <a:gd name="connsiteY1" fmla="*/ 0 h 5760000"/>
            </a:gdLst>
            <a:ahLst/>
            <a:cxnLst>
              <a:cxn ang="0">
                <a:pos x="connsiteX0" y="connsiteY0"/>
              </a:cxn>
              <a:cxn ang="0">
                <a:pos x="connsiteX1" y="connsiteY1"/>
              </a:cxn>
            </a:cxnLst>
            <a:rect l="l" t="t" r="r" b="b"/>
            <a:pathLst>
              <a:path h="5760000">
                <a:moveTo>
                  <a:pt x="0" y="576000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05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bg2">
                    <a:lumMod val="75000"/>
                  </a:schemeClr>
                </a:solidFill>
                <a:latin typeface="Arial Black" panose="020B0A04020102020204" pitchFamily="34" charset="0"/>
                <a:cs typeface="Aharoni" panose="02010803020104030203" pitchFamily="2" charset="-79"/>
              </a:rPr>
              <a:t>The Age Friendly Business Program</a:t>
            </a:r>
          </a:p>
        </p:txBody>
      </p:sp>
      <p:sp>
        <p:nvSpPr>
          <p:cNvPr id="3" name="Content Placeholder 2"/>
          <p:cNvSpPr>
            <a:spLocks noGrp="1"/>
          </p:cNvSpPr>
          <p:nvPr>
            <p:ph idx="1"/>
          </p:nvPr>
        </p:nvSpPr>
        <p:spPr>
          <a:xfrm>
            <a:off x="932017" y="1666875"/>
            <a:ext cx="10026650" cy="3978275"/>
          </a:xfrm>
        </p:spPr>
        <p:txBody>
          <a:bodyPr>
            <a:normAutofit/>
          </a:bodyPr>
          <a:lstStyle/>
          <a:p>
            <a:pPr marL="0" indent="0" algn="just">
              <a:buNone/>
            </a:pPr>
            <a:r>
              <a:rPr lang="en-CA" sz="2200" dirty="0">
                <a:solidFill>
                  <a:schemeClr val="bg1"/>
                </a:solidFill>
                <a:latin typeface="Arial" panose="020B0604020202020204" pitchFamily="34" charset="0"/>
                <a:cs typeface="Arial" panose="020B0604020202020204" pitchFamily="34" charset="0"/>
              </a:rPr>
              <a:t>Identify your community partner(s) and your funding partner(s) who have enabled you to create a program to help interested businesses in the community to become more aware of issues for seniors, people with mobility issues, families with children etc. and more responsive to the needs of the same. The goal is to provide all people with a positive experience in local businesses. If they have this, they’ll tell their friends and come back. It’s a WIN–WIN !  </a:t>
            </a:r>
          </a:p>
        </p:txBody>
      </p:sp>
    </p:spTree>
    <p:extLst>
      <p:ext uri="{BB962C8B-B14F-4D97-AF65-F5344CB8AC3E}">
        <p14:creationId xmlns:p14="http://schemas.microsoft.com/office/powerpoint/2010/main" val="1989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69" y="139838"/>
            <a:ext cx="3985147" cy="2568801"/>
          </a:xfrm>
          <a:prstGeom prst="rect">
            <a:avLst/>
          </a:prstGeom>
        </p:spPr>
      </p:pic>
      <p:pic>
        <p:nvPicPr>
          <p:cNvPr id="3" name="Picture 2" descr="A group of people posing for a photo&#10;&#10;Description automatically generated with medium confidence">
            <a:extLst>
              <a:ext uri="{FF2B5EF4-FFF2-40B4-BE49-F238E27FC236}">
                <a16:creationId xmlns:a16="http://schemas.microsoft.com/office/drawing/2014/main" id="{5A3A22F0-FF19-45EC-887C-8A760CB67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32" y="2512142"/>
            <a:ext cx="2639568" cy="3962400"/>
          </a:xfrm>
          <a:prstGeom prst="rect">
            <a:avLst/>
          </a:prstGeom>
        </p:spPr>
      </p:pic>
      <p:pic>
        <p:nvPicPr>
          <p:cNvPr id="10" name="Content Placeholder 9" descr="A picture containing text, person, scene, marketplace&#10;&#10;Description automatically generated">
            <a:extLst>
              <a:ext uri="{FF2B5EF4-FFF2-40B4-BE49-F238E27FC236}">
                <a16:creationId xmlns:a16="http://schemas.microsoft.com/office/drawing/2014/main" id="{2CED7064-9ED6-412D-8674-8A3EEA4CCCC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578016" y="139838"/>
            <a:ext cx="4264940" cy="2837607"/>
          </a:xfrm>
        </p:spPr>
      </p:pic>
    </p:spTree>
    <p:extLst>
      <p:ext uri="{BB962C8B-B14F-4D97-AF65-F5344CB8AC3E}">
        <p14:creationId xmlns:p14="http://schemas.microsoft.com/office/powerpoint/2010/main" val="92376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bg2">
                    <a:lumMod val="50000"/>
                  </a:schemeClr>
                </a:solidFill>
                <a:latin typeface="Arial Black" panose="020B0A04020102020204" pitchFamily="34" charset="0"/>
                <a:cs typeface="Aharoni" panose="02010803020104030203" pitchFamily="2" charset="-79"/>
              </a:rPr>
              <a:t>So why be an Age-Friendly Business?</a:t>
            </a:r>
          </a:p>
        </p:txBody>
      </p:sp>
      <p:sp>
        <p:nvSpPr>
          <p:cNvPr id="3" name="Content Placeholder 2"/>
          <p:cNvSpPr>
            <a:spLocks noGrp="1"/>
          </p:cNvSpPr>
          <p:nvPr>
            <p:ph idx="1"/>
          </p:nvPr>
        </p:nvSpPr>
        <p:spPr>
          <a:xfrm>
            <a:off x="1814946" y="2094493"/>
            <a:ext cx="8229600" cy="3562120"/>
          </a:xfrm>
        </p:spPr>
        <p:txBody>
          <a:bodyPr>
            <a:normAutofit/>
          </a:bodyPr>
          <a:lstStyle/>
          <a:p>
            <a:pPr>
              <a:buClr>
                <a:schemeClr val="bg2"/>
              </a:buClr>
              <a:buSzPct val="124000"/>
              <a:buFont typeface="Arial" panose="020B0604020202020204" pitchFamily="34" charset="0"/>
              <a:buChar char="•"/>
            </a:pPr>
            <a:r>
              <a:rPr lang="en-CA" sz="2200" dirty="0">
                <a:solidFill>
                  <a:schemeClr val="bg1"/>
                </a:solidFill>
                <a:latin typeface="Arial" panose="020B0604020202020204" pitchFamily="34" charset="0"/>
                <a:cs typeface="Arial" panose="020B0604020202020204" pitchFamily="34" charset="0"/>
              </a:rPr>
              <a:t>Customers spend their money where they have had a positive and friendly experience.</a:t>
            </a:r>
          </a:p>
          <a:p>
            <a:pPr>
              <a:buClr>
                <a:schemeClr val="bg2"/>
              </a:buClr>
              <a:buSzPct val="124000"/>
              <a:buFont typeface="Arial" panose="020B0604020202020204" pitchFamily="34" charset="0"/>
              <a:buChar char="•"/>
            </a:pPr>
            <a:r>
              <a:rPr lang="en-CA" sz="2200" dirty="0">
                <a:solidFill>
                  <a:schemeClr val="bg1"/>
                </a:solidFill>
                <a:latin typeface="Arial" panose="020B0604020202020204" pitchFamily="34" charset="0"/>
                <a:cs typeface="Arial" panose="020B0604020202020204" pitchFamily="34" charset="0"/>
              </a:rPr>
              <a:t>Seniors have a lot of purchasing power and the time to shop</a:t>
            </a:r>
          </a:p>
          <a:p>
            <a:pPr>
              <a:buClr>
                <a:schemeClr val="bg2"/>
              </a:buClr>
              <a:buSzPct val="124000"/>
              <a:buFont typeface="Arial" panose="020B0604020202020204" pitchFamily="34" charset="0"/>
              <a:buChar char="•"/>
            </a:pPr>
            <a:r>
              <a:rPr lang="en-CA" sz="2200" dirty="0">
                <a:solidFill>
                  <a:schemeClr val="bg1"/>
                </a:solidFill>
                <a:latin typeface="Arial" panose="020B0604020202020204" pitchFamily="34" charset="0"/>
                <a:cs typeface="Arial" panose="020B0604020202020204" pitchFamily="34" charset="0"/>
              </a:rPr>
              <a:t>Age-Friendly initiatives make your business comfortable for everyone (seniors, pregnant women, people with injuries, parents with strollers, people with mobility issues)</a:t>
            </a:r>
          </a:p>
          <a:p>
            <a:pPr>
              <a:buClr>
                <a:schemeClr val="bg2"/>
              </a:buClr>
              <a:buSzPct val="124000"/>
              <a:buFont typeface="Arial" panose="020B0604020202020204" pitchFamily="34" charset="0"/>
              <a:buChar char="•"/>
            </a:pPr>
            <a:r>
              <a:rPr lang="en-CA" sz="2200" dirty="0">
                <a:solidFill>
                  <a:schemeClr val="bg1"/>
                </a:solidFill>
                <a:latin typeface="Arial" panose="020B0604020202020204" pitchFamily="34" charset="0"/>
                <a:cs typeface="Arial" panose="020B0604020202020204" pitchFamily="34" charset="0"/>
              </a:rPr>
              <a:t>Word will get around and you will have more customers!</a:t>
            </a:r>
          </a:p>
        </p:txBody>
      </p:sp>
    </p:spTree>
    <p:extLst>
      <p:ext uri="{BB962C8B-B14F-4D97-AF65-F5344CB8AC3E}">
        <p14:creationId xmlns:p14="http://schemas.microsoft.com/office/powerpoint/2010/main" val="199685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2675" y="595170"/>
            <a:ext cx="10026650" cy="655637"/>
          </a:xfrm>
        </p:spPr>
        <p:txBody>
          <a:bodyPr>
            <a:normAutofit fontScale="90000"/>
          </a:bodyPr>
          <a:lstStyle/>
          <a:p>
            <a:r>
              <a:rPr lang="en-CA" dirty="0">
                <a:solidFill>
                  <a:schemeClr val="bg2">
                    <a:lumMod val="50000"/>
                  </a:schemeClr>
                </a:solidFill>
                <a:latin typeface="Arial Black" panose="020B0A04020102020204" pitchFamily="34" charset="0"/>
                <a:cs typeface="Aharoni" panose="02010803020104030203" pitchFamily="2" charset="-79"/>
              </a:rPr>
              <a:t>What do businesses need to consider about their customers as they age</a:t>
            </a:r>
            <a:r>
              <a:rPr lang="en-CA" dirty="0">
                <a:solidFill>
                  <a:schemeClr val="bg2">
                    <a:lumMod val="50000"/>
                  </a:schemeClr>
                </a:solidFill>
                <a:latin typeface="Arial Black" panose="020B0A04020102020204" pitchFamily="34" charset="0"/>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60776" y="2811439"/>
            <a:ext cx="3207224" cy="2949962"/>
          </a:xfrm>
        </p:spPr>
      </p:pic>
      <p:sp>
        <p:nvSpPr>
          <p:cNvPr id="5" name="TextBox 4"/>
          <p:cNvSpPr txBox="1"/>
          <p:nvPr/>
        </p:nvSpPr>
        <p:spPr>
          <a:xfrm>
            <a:off x="2001672" y="1555917"/>
            <a:ext cx="4749420" cy="2246769"/>
          </a:xfrm>
          <a:prstGeom prst="rect">
            <a:avLst/>
          </a:prstGeom>
          <a:noFill/>
        </p:spPr>
        <p:txBody>
          <a:bodyPr wrap="square" rtlCol="0">
            <a:spAutoFit/>
          </a:bodyPr>
          <a:lstStyle/>
          <a:p>
            <a:pPr marL="285750" indent="-285750">
              <a:buClr>
                <a:schemeClr val="bg2">
                  <a:lumMod val="50000"/>
                </a:schemeClr>
              </a:buClr>
              <a:buSzPct val="125000"/>
              <a:buFont typeface="Arial" panose="020B0604020202020204" pitchFamily="34" charset="0"/>
              <a:buChar char="•"/>
            </a:pPr>
            <a:r>
              <a:rPr lang="en-CA" sz="2000" dirty="0">
                <a:solidFill>
                  <a:schemeClr val="bg2">
                    <a:lumMod val="50000"/>
                  </a:schemeClr>
                </a:solidFill>
                <a:latin typeface="Arial" panose="020B0604020202020204" pitchFamily="34" charset="0"/>
                <a:cs typeface="Arial" panose="020B0604020202020204" pitchFamily="34" charset="0"/>
              </a:rPr>
              <a:t>Most seniors (55+) today experience healthy aging, and lead busy active lives.</a:t>
            </a:r>
          </a:p>
          <a:p>
            <a:pPr marL="285750" indent="-285750">
              <a:buClr>
                <a:schemeClr val="bg2">
                  <a:lumMod val="50000"/>
                </a:schemeClr>
              </a:buClr>
              <a:buSzPct val="125000"/>
              <a:buFont typeface="Arial" panose="020B0604020202020204" pitchFamily="34" charset="0"/>
              <a:buChar char="•"/>
            </a:pPr>
            <a:endParaRPr lang="en-CA" sz="2000" dirty="0">
              <a:solidFill>
                <a:schemeClr val="bg2">
                  <a:lumMod val="50000"/>
                </a:schemeClr>
              </a:solidFill>
              <a:latin typeface="Arial" panose="020B0604020202020204" pitchFamily="34" charset="0"/>
              <a:cs typeface="Arial" panose="020B0604020202020204" pitchFamily="34" charset="0"/>
            </a:endParaRPr>
          </a:p>
          <a:p>
            <a:pPr marL="285750" indent="-285750">
              <a:buClr>
                <a:schemeClr val="bg2">
                  <a:lumMod val="50000"/>
                </a:schemeClr>
              </a:buClr>
              <a:buSzPct val="125000"/>
              <a:buFont typeface="Arial" panose="020B0604020202020204" pitchFamily="34" charset="0"/>
              <a:buChar char="•"/>
            </a:pPr>
            <a:r>
              <a:rPr lang="en-CA" sz="2000" dirty="0">
                <a:solidFill>
                  <a:schemeClr val="bg2">
                    <a:lumMod val="50000"/>
                  </a:schemeClr>
                </a:solidFill>
                <a:latin typeface="Arial" panose="020B0604020202020204" pitchFamily="34" charset="0"/>
                <a:cs typeface="Arial" panose="020B0604020202020204" pitchFamily="34" charset="0"/>
              </a:rPr>
              <a:t> Seniors want to be fit, enjoy social gatherings, participate in the community &amp; find useful employment</a:t>
            </a:r>
            <a:r>
              <a:rPr lang="en-CA" dirty="0">
                <a:solidFill>
                  <a:schemeClr val="bg2">
                    <a:lumMod val="50000"/>
                  </a:schemeClr>
                </a:solidFill>
                <a:latin typeface="Arial" panose="020B0604020202020204" pitchFamily="34" charset="0"/>
                <a:cs typeface="Arial" panose="020B0604020202020204" pitchFamily="34" charset="0"/>
              </a:rPr>
              <a:t>. </a:t>
            </a:r>
          </a:p>
        </p:txBody>
      </p:sp>
      <p:sp>
        <p:nvSpPr>
          <p:cNvPr id="6" name="TextBox 5"/>
          <p:cNvSpPr txBox="1"/>
          <p:nvPr/>
        </p:nvSpPr>
        <p:spPr>
          <a:xfrm>
            <a:off x="2063087" y="4286420"/>
            <a:ext cx="4749420" cy="1015663"/>
          </a:xfrm>
          <a:prstGeom prst="rect">
            <a:avLst/>
          </a:prstGeom>
          <a:noFill/>
        </p:spPr>
        <p:txBody>
          <a:bodyPr wrap="square" rtlCol="0">
            <a:spAutoFit/>
          </a:bodyPr>
          <a:lstStyle/>
          <a:p>
            <a:pPr marL="285750" indent="-285750">
              <a:buClr>
                <a:schemeClr val="bg2">
                  <a:lumMod val="50000"/>
                </a:schemeClr>
              </a:buClr>
              <a:buSzPct val="125000"/>
              <a:buFont typeface="Arial" panose="020B0604020202020204" pitchFamily="34" charset="0"/>
              <a:buChar char="•"/>
            </a:pPr>
            <a:r>
              <a:rPr lang="en-CA" sz="2000" dirty="0">
                <a:solidFill>
                  <a:schemeClr val="bg2">
                    <a:lumMod val="50000"/>
                  </a:schemeClr>
                </a:solidFill>
                <a:latin typeface="Arial" panose="020B0604020202020204" pitchFamily="34" charset="0"/>
                <a:cs typeface="Arial" panose="020B0604020202020204" pitchFamily="34" charset="0"/>
              </a:rPr>
              <a:t>There are  natural aging changes  that effect the abilities and lifestyle of all seniors.</a:t>
            </a:r>
          </a:p>
        </p:txBody>
      </p:sp>
      <p:sp>
        <p:nvSpPr>
          <p:cNvPr id="7" name="TextBox 6"/>
          <p:cNvSpPr txBox="1"/>
          <p:nvPr/>
        </p:nvSpPr>
        <p:spPr>
          <a:xfrm>
            <a:off x="2124502" y="5414586"/>
            <a:ext cx="4626590" cy="1323439"/>
          </a:xfrm>
          <a:prstGeom prst="rect">
            <a:avLst/>
          </a:prstGeom>
          <a:noFill/>
        </p:spPr>
        <p:txBody>
          <a:bodyPr wrap="square" rtlCol="0">
            <a:spAutoFit/>
          </a:bodyPr>
          <a:lstStyle/>
          <a:p>
            <a:pPr marL="285750" indent="-285750">
              <a:buClr>
                <a:schemeClr val="bg2">
                  <a:lumMod val="50000"/>
                </a:schemeClr>
              </a:buClr>
              <a:buSzPct val="125000"/>
              <a:buFont typeface="Arial" panose="020B0604020202020204" pitchFamily="34" charset="0"/>
              <a:buChar char="•"/>
            </a:pPr>
            <a:r>
              <a:rPr lang="en-CA" sz="2000" dirty="0">
                <a:solidFill>
                  <a:schemeClr val="bg2">
                    <a:lumMod val="50000"/>
                  </a:schemeClr>
                </a:solidFill>
                <a:latin typeface="Arial" panose="020B0604020202020204" pitchFamily="34" charset="0"/>
                <a:cs typeface="Arial" panose="020B0604020202020204" pitchFamily="34" charset="0"/>
              </a:rPr>
              <a:t>There are also short-term (acute) conditions that may develop and for some, longer term (chronic) diseases and impairments. </a:t>
            </a:r>
          </a:p>
        </p:txBody>
      </p:sp>
    </p:spTree>
    <p:extLst>
      <p:ext uri="{BB962C8B-B14F-4D97-AF65-F5344CB8AC3E}">
        <p14:creationId xmlns:p14="http://schemas.microsoft.com/office/powerpoint/2010/main" val="90235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bg2">
                    <a:lumMod val="50000"/>
                  </a:schemeClr>
                </a:solidFill>
                <a:latin typeface="Arial Black" panose="020B0A04020102020204" pitchFamily="34" charset="0"/>
              </a:rPr>
              <a:t>What are you doing already to be </a:t>
            </a:r>
            <a:br>
              <a:rPr lang="en-CA" dirty="0">
                <a:solidFill>
                  <a:schemeClr val="bg2">
                    <a:lumMod val="50000"/>
                  </a:schemeClr>
                </a:solidFill>
                <a:latin typeface="Arial Black" panose="020B0A04020102020204" pitchFamily="34" charset="0"/>
              </a:rPr>
            </a:br>
            <a:r>
              <a:rPr lang="en-CA" dirty="0">
                <a:solidFill>
                  <a:schemeClr val="bg2">
                    <a:lumMod val="50000"/>
                  </a:schemeClr>
                </a:solidFill>
                <a:latin typeface="Arial Black" panose="020B0A04020102020204" pitchFamily="34" charset="0"/>
              </a:rPr>
              <a:t>Age-Friendly?</a:t>
            </a:r>
          </a:p>
        </p:txBody>
      </p:sp>
      <p:sp>
        <p:nvSpPr>
          <p:cNvPr id="3" name="Content Placeholder 2"/>
          <p:cNvSpPr>
            <a:spLocks noGrp="1"/>
          </p:cNvSpPr>
          <p:nvPr>
            <p:ph idx="1"/>
          </p:nvPr>
        </p:nvSpPr>
        <p:spPr>
          <a:xfrm>
            <a:off x="1079500" y="2420092"/>
            <a:ext cx="10026650" cy="3978275"/>
          </a:xfrm>
        </p:spPr>
        <p:txBody>
          <a:bodyPr>
            <a:normAutofit/>
          </a:bodyPr>
          <a:lstStyle/>
          <a:p>
            <a:pPr>
              <a:buClr>
                <a:schemeClr val="bg2">
                  <a:lumMod val="50000"/>
                </a:schemeClr>
              </a:buClr>
              <a:buSzPct val="125000"/>
              <a:buFont typeface="Arial" panose="020B0604020202020204" pitchFamily="34" charset="0"/>
              <a:buChar char="•"/>
            </a:pPr>
            <a:r>
              <a:rPr lang="en-CA" sz="2200" dirty="0">
                <a:solidFill>
                  <a:schemeClr val="bg1"/>
                </a:solidFill>
                <a:latin typeface="Arial" panose="020B0604020202020204" pitchFamily="34" charset="0"/>
                <a:cs typeface="Arial" panose="020B0604020202020204" pitchFamily="34" charset="0"/>
              </a:rPr>
              <a:t>Have you made your entrance inviting, safe and easily accessible throughout the year?</a:t>
            </a:r>
          </a:p>
          <a:p>
            <a:pPr>
              <a:buClr>
                <a:schemeClr val="bg2">
                  <a:lumMod val="50000"/>
                </a:schemeClr>
              </a:buClr>
              <a:buSzPct val="125000"/>
              <a:buFont typeface="Arial" panose="020B0604020202020204" pitchFamily="34" charset="0"/>
              <a:buChar char="•"/>
            </a:pPr>
            <a:r>
              <a:rPr lang="en-CA" sz="2200" dirty="0">
                <a:solidFill>
                  <a:schemeClr val="bg1"/>
                </a:solidFill>
                <a:latin typeface="Arial" panose="020B0604020202020204" pitchFamily="34" charset="0"/>
                <a:cs typeface="Arial" panose="020B0604020202020204" pitchFamily="34" charset="0"/>
              </a:rPr>
              <a:t>Have you made your aisles wide enough for walkers or wheelchairs?</a:t>
            </a:r>
          </a:p>
          <a:p>
            <a:pPr>
              <a:buClr>
                <a:schemeClr val="bg2">
                  <a:lumMod val="50000"/>
                </a:schemeClr>
              </a:buClr>
              <a:buSzPct val="125000"/>
              <a:buFont typeface="Arial" panose="020B0604020202020204" pitchFamily="34" charset="0"/>
              <a:buChar char="•"/>
            </a:pPr>
            <a:r>
              <a:rPr lang="en-CA" sz="2200" dirty="0">
                <a:solidFill>
                  <a:schemeClr val="bg1"/>
                </a:solidFill>
                <a:latin typeface="Arial" panose="020B0604020202020204" pitchFamily="34" charset="0"/>
                <a:cs typeface="Arial" panose="020B0604020202020204" pitchFamily="34" charset="0"/>
              </a:rPr>
              <a:t>Have you posted clear signage to the washrooms?</a:t>
            </a:r>
          </a:p>
          <a:p>
            <a:pPr>
              <a:buClr>
                <a:schemeClr val="bg2">
                  <a:lumMod val="50000"/>
                </a:schemeClr>
              </a:buClr>
              <a:buSzPct val="125000"/>
              <a:buFont typeface="Arial" panose="020B0604020202020204" pitchFamily="34" charset="0"/>
              <a:buChar char="•"/>
            </a:pPr>
            <a:r>
              <a:rPr lang="en-CA" sz="2200" dirty="0">
                <a:solidFill>
                  <a:schemeClr val="bg1"/>
                </a:solidFill>
                <a:latin typeface="Arial" panose="020B0604020202020204" pitchFamily="34" charset="0"/>
                <a:cs typeface="Arial" panose="020B0604020202020204" pitchFamily="34" charset="0"/>
              </a:rPr>
              <a:t>Have you created a website that is easily navigable?</a:t>
            </a:r>
          </a:p>
          <a:p>
            <a:pPr marL="0" indent="0">
              <a:buNone/>
            </a:pPr>
            <a:endParaRPr lang="en-CA" dirty="0"/>
          </a:p>
        </p:txBody>
      </p:sp>
    </p:spTree>
    <p:extLst>
      <p:ext uri="{BB962C8B-B14F-4D97-AF65-F5344CB8AC3E}">
        <p14:creationId xmlns:p14="http://schemas.microsoft.com/office/powerpoint/2010/main" val="124757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9500" y="752622"/>
            <a:ext cx="10026650" cy="1005840"/>
          </a:xfrm>
        </p:spPr>
        <p:txBody>
          <a:bodyPr>
            <a:normAutofit fontScale="90000"/>
          </a:bodyPr>
          <a:lstStyle/>
          <a:p>
            <a:pPr algn="ctr"/>
            <a:r>
              <a:rPr lang="en-CA" sz="2800" dirty="0">
                <a:solidFill>
                  <a:schemeClr val="bg1"/>
                </a:solidFill>
                <a:latin typeface="Arial Black" panose="020B0A04020102020204" pitchFamily="34" charset="0"/>
              </a:rPr>
              <a:t>What Kindness can you bring to </a:t>
            </a:r>
            <a:br>
              <a:rPr lang="en-CA" sz="2800" dirty="0">
                <a:solidFill>
                  <a:schemeClr val="bg1"/>
                </a:solidFill>
                <a:latin typeface="Arial Black" panose="020B0A04020102020204" pitchFamily="34" charset="0"/>
              </a:rPr>
            </a:br>
            <a:r>
              <a:rPr lang="en-CA" sz="2800" dirty="0">
                <a:solidFill>
                  <a:schemeClr val="bg1"/>
                </a:solidFill>
                <a:latin typeface="Arial Black" panose="020B0A04020102020204" pitchFamily="34" charset="0"/>
              </a:rPr>
              <a:t>your business for </a:t>
            </a:r>
            <a:r>
              <a:rPr lang="en-CA" sz="2800" dirty="0" err="1">
                <a:solidFill>
                  <a:schemeClr val="bg1"/>
                </a:solidFill>
                <a:latin typeface="Arial Black" panose="020B0A04020102020204" pitchFamily="34" charset="0"/>
              </a:rPr>
              <a:t>agiNg</a:t>
            </a:r>
            <a:r>
              <a:rPr lang="en-CA" sz="2800" dirty="0">
                <a:solidFill>
                  <a:schemeClr val="bg1"/>
                </a:solidFill>
                <a:latin typeface="Arial Black" panose="020B0A04020102020204" pitchFamily="34" charset="0"/>
              </a:rPr>
              <a:t> customers?</a:t>
            </a:r>
            <a:endParaRPr lang="en-CA" dirty="0">
              <a:solidFill>
                <a:schemeClr val="bg2">
                  <a:lumMod val="50000"/>
                </a:schemeClr>
              </a:solidFill>
              <a:latin typeface="Arial Black" panose="020B0A04020102020204" pitchFamily="34" charset="0"/>
            </a:endParaRPr>
          </a:p>
        </p:txBody>
      </p:sp>
      <p:sp>
        <p:nvSpPr>
          <p:cNvPr id="3" name="Content Placeholder 2"/>
          <p:cNvSpPr>
            <a:spLocks noGrp="1"/>
          </p:cNvSpPr>
          <p:nvPr>
            <p:ph idx="1"/>
          </p:nvPr>
        </p:nvSpPr>
        <p:spPr>
          <a:xfrm>
            <a:off x="1079500" y="2207412"/>
            <a:ext cx="10026650" cy="4190955"/>
          </a:xfrm>
        </p:spPr>
        <p:txBody>
          <a:bodyPr>
            <a:normAutofit/>
          </a:bodyPr>
          <a:lstStyle/>
          <a:p>
            <a:pPr marL="0" indent="0" algn="ctr">
              <a:buNone/>
            </a:pPr>
            <a:r>
              <a:rPr kumimoji="0" lang="en-CA" sz="2800" b="0" i="0" u="none" strike="noStrike" kern="1200" cap="all" spc="400" normalizeH="0" baseline="0" noProof="0" dirty="0">
                <a:ln>
                  <a:noFill/>
                </a:ln>
                <a:solidFill>
                  <a:prstClr val="black"/>
                </a:solidFill>
                <a:effectLst/>
                <a:uLnTx/>
                <a:uFillTx/>
                <a:latin typeface="Arial Black" panose="020B0A04020102020204" pitchFamily="34" charset="0"/>
                <a:ea typeface="+mj-ea"/>
                <a:cs typeface="+mj-cs"/>
              </a:rPr>
              <a:t>Let’s explore what happens </a:t>
            </a:r>
          </a:p>
          <a:p>
            <a:pPr marL="0" indent="0" algn="ctr">
              <a:buNone/>
            </a:pPr>
            <a:r>
              <a:rPr kumimoji="0" lang="en-CA" sz="2800" b="0" i="0" u="none" strike="noStrike" kern="1200" cap="all" spc="400" normalizeH="0" baseline="0" noProof="0" dirty="0">
                <a:ln>
                  <a:noFill/>
                </a:ln>
                <a:solidFill>
                  <a:prstClr val="black"/>
                </a:solidFill>
                <a:effectLst/>
                <a:uLnTx/>
                <a:uFillTx/>
                <a:latin typeface="Arial Black" panose="020B0A04020102020204" pitchFamily="34" charset="0"/>
                <a:ea typeface="+mj-ea"/>
                <a:cs typeface="+mj-cs"/>
              </a:rPr>
              <a:t>when you age…</a:t>
            </a:r>
          </a:p>
          <a:p>
            <a:pPr marL="0" indent="0" algn="ctr">
              <a:buNone/>
            </a:pPr>
            <a:endParaRPr lang="en-CA" dirty="0"/>
          </a:p>
        </p:txBody>
      </p:sp>
      <p:pic>
        <p:nvPicPr>
          <p:cNvPr id="5" name="Picture 4">
            <a:extLst>
              <a:ext uri="{FF2B5EF4-FFF2-40B4-BE49-F238E27FC236}">
                <a16:creationId xmlns:a16="http://schemas.microsoft.com/office/drawing/2014/main" id="{70264C6F-07F1-4BEA-AA74-B35D6EB58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553" y="4107476"/>
            <a:ext cx="3812345" cy="2009247"/>
          </a:xfrm>
          <a:prstGeom prst="rect">
            <a:avLst/>
          </a:prstGeom>
        </p:spPr>
      </p:pic>
      <p:pic>
        <p:nvPicPr>
          <p:cNvPr id="6" name="Picture 5" descr="A person holding a cane&#10;&#10;Description automatically generated with low confidence">
            <a:extLst>
              <a:ext uri="{FF2B5EF4-FFF2-40B4-BE49-F238E27FC236}">
                <a16:creationId xmlns:a16="http://schemas.microsoft.com/office/drawing/2014/main" id="{EFC99511-A5E7-4997-9E20-6C55035B7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650" y="3226020"/>
            <a:ext cx="2975553" cy="2975553"/>
          </a:xfrm>
          <a:prstGeom prst="rect">
            <a:avLst/>
          </a:prstGeom>
        </p:spPr>
      </p:pic>
    </p:spTree>
    <p:extLst>
      <p:ext uri="{BB962C8B-B14F-4D97-AF65-F5344CB8AC3E}">
        <p14:creationId xmlns:p14="http://schemas.microsoft.com/office/powerpoint/2010/main" val="214109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2">
                    <a:lumMod val="50000"/>
                  </a:schemeClr>
                </a:solidFill>
                <a:latin typeface="Arial Black" panose="020B0A04020102020204" pitchFamily="34" charset="0"/>
              </a:rPr>
              <a:t>Natural Decline in the Five Senses</a:t>
            </a:r>
          </a:p>
        </p:txBody>
      </p:sp>
      <p:sp>
        <p:nvSpPr>
          <p:cNvPr id="3" name="Content Placeholder 2"/>
          <p:cNvSpPr>
            <a:spLocks noGrp="1"/>
          </p:cNvSpPr>
          <p:nvPr>
            <p:ph idx="1"/>
          </p:nvPr>
        </p:nvSpPr>
        <p:spPr>
          <a:xfrm>
            <a:off x="1415845" y="2130158"/>
            <a:ext cx="8791780" cy="4037939"/>
          </a:xfrm>
        </p:spPr>
        <p:txBody>
          <a:bodyPr>
            <a:normAutofit fontScale="70000" lnSpcReduction="20000"/>
          </a:bodyPr>
          <a:lstStyle/>
          <a:p>
            <a:pPr>
              <a:buClr>
                <a:schemeClr val="bg2">
                  <a:lumMod val="50000"/>
                </a:schemeClr>
              </a:buClr>
              <a:buSzPct val="125000"/>
              <a:tabLst>
                <a:tab pos="2684463" algn="l"/>
              </a:tabLst>
            </a:pPr>
            <a:r>
              <a:rPr lang="en-US" sz="3400" b="1" dirty="0">
                <a:solidFill>
                  <a:schemeClr val="bg1"/>
                </a:solidFill>
                <a:latin typeface="Arial" panose="020B0604020202020204" pitchFamily="34" charset="0"/>
                <a:cs typeface="Arial" panose="020B0604020202020204" pitchFamily="34" charset="0"/>
              </a:rPr>
              <a:t>Hearing</a:t>
            </a:r>
            <a:r>
              <a:rPr lang="en-US" sz="2800" dirty="0">
                <a:solidFill>
                  <a:schemeClr val="bg1"/>
                </a:solidFill>
                <a:latin typeface="Arial" panose="020B0604020202020204" pitchFamily="34" charset="0"/>
                <a:cs typeface="Arial" panose="020B0604020202020204" pitchFamily="34" charset="0"/>
              </a:rPr>
              <a:t> (Difficulty following conversation, balance, ringing in the ears, difficulty hearing high frequencies)</a:t>
            </a:r>
          </a:p>
          <a:p>
            <a:pPr>
              <a:buClr>
                <a:schemeClr val="bg2">
                  <a:lumMod val="50000"/>
                </a:schemeClr>
              </a:buClr>
              <a:buSzPct val="125000"/>
              <a:tabLst>
                <a:tab pos="2684463" algn="l"/>
              </a:tabLst>
            </a:pPr>
            <a:r>
              <a:rPr lang="en-US" sz="3400" b="1" dirty="0">
                <a:solidFill>
                  <a:schemeClr val="bg1"/>
                </a:solidFill>
                <a:latin typeface="Arial" panose="020B0604020202020204" pitchFamily="34" charset="0"/>
                <a:cs typeface="Arial" panose="020B0604020202020204" pitchFamily="34" charset="0"/>
              </a:rPr>
              <a:t>Vision</a:t>
            </a:r>
            <a:r>
              <a:rPr lang="en-US" sz="2800" dirty="0">
                <a:solidFill>
                  <a:schemeClr val="bg1"/>
                </a:solidFill>
                <a:latin typeface="Arial" panose="020B0604020202020204" pitchFamily="34" charset="0"/>
                <a:cs typeface="Arial" panose="020B0604020202020204" pitchFamily="34" charset="0"/>
              </a:rPr>
              <a:t> (Depth perception, night vision, colours, blurriness)</a:t>
            </a:r>
          </a:p>
          <a:p>
            <a:pPr>
              <a:buClr>
                <a:schemeClr val="bg2">
                  <a:lumMod val="50000"/>
                </a:schemeClr>
              </a:buClr>
              <a:buSzPct val="125000"/>
              <a:tabLst>
                <a:tab pos="2684463" algn="l"/>
              </a:tabLst>
            </a:pPr>
            <a:r>
              <a:rPr lang="en-US" sz="3400" b="1" dirty="0">
                <a:solidFill>
                  <a:schemeClr val="bg1"/>
                </a:solidFill>
                <a:latin typeface="Arial" panose="020B0604020202020204" pitchFamily="34" charset="0"/>
                <a:cs typeface="Arial" panose="020B0604020202020204" pitchFamily="34" charset="0"/>
              </a:rPr>
              <a:t>Taste</a:t>
            </a:r>
            <a:r>
              <a:rPr lang="en-US" sz="2800" dirty="0">
                <a:solidFill>
                  <a:schemeClr val="bg1"/>
                </a:solidFill>
                <a:latin typeface="Arial" panose="020B0604020202020204" pitchFamily="34" charset="0"/>
                <a:cs typeface="Arial" panose="020B0604020202020204" pitchFamily="34" charset="0"/>
              </a:rPr>
              <a:t> (loss of appetite, decreased ability to taste, dry mouth, difficulty swallowing)</a:t>
            </a:r>
          </a:p>
          <a:p>
            <a:pPr>
              <a:buClr>
                <a:schemeClr val="bg2">
                  <a:lumMod val="50000"/>
                </a:schemeClr>
              </a:buClr>
              <a:buSzPct val="125000"/>
              <a:tabLst>
                <a:tab pos="2684463" algn="l"/>
              </a:tabLst>
            </a:pPr>
            <a:r>
              <a:rPr lang="en-US" sz="3400" b="1" dirty="0">
                <a:solidFill>
                  <a:schemeClr val="bg1"/>
                </a:solidFill>
                <a:latin typeface="Arial" panose="020B0604020202020204" pitchFamily="34" charset="0"/>
                <a:cs typeface="Arial" panose="020B0604020202020204" pitchFamily="34" charset="0"/>
              </a:rPr>
              <a:t>Smell</a:t>
            </a:r>
            <a:r>
              <a:rPr lang="en-US" sz="2800" dirty="0">
                <a:solidFill>
                  <a:schemeClr val="bg1"/>
                </a:solidFill>
                <a:latin typeface="Arial" panose="020B0604020202020204" pitchFamily="34" charset="0"/>
                <a:cs typeface="Arial" panose="020B0604020202020204" pitchFamily="34" charset="0"/>
              </a:rPr>
              <a:t> (Decreased ability to smell, risk of not smelling harmful vapors)</a:t>
            </a:r>
          </a:p>
          <a:p>
            <a:pPr>
              <a:buClr>
                <a:schemeClr val="bg2">
                  <a:lumMod val="50000"/>
                </a:schemeClr>
              </a:buClr>
              <a:buSzPct val="125000"/>
              <a:tabLst>
                <a:tab pos="2684463" algn="l"/>
              </a:tabLst>
            </a:pPr>
            <a:r>
              <a:rPr lang="en-US" sz="3800" b="1" dirty="0">
                <a:solidFill>
                  <a:schemeClr val="bg1"/>
                </a:solidFill>
                <a:latin typeface="Arial" panose="020B0604020202020204" pitchFamily="34" charset="0"/>
                <a:cs typeface="Arial" panose="020B0604020202020204" pitchFamily="34" charset="0"/>
              </a:rPr>
              <a:t>Touch</a:t>
            </a:r>
            <a:r>
              <a:rPr lang="en-US" sz="2800" dirty="0">
                <a:solidFill>
                  <a:schemeClr val="bg1"/>
                </a:solidFill>
                <a:latin typeface="Arial" panose="020B0604020202020204" pitchFamily="34" charset="0"/>
                <a:cs typeface="Arial" panose="020B0604020202020204" pitchFamily="34" charset="0"/>
              </a:rPr>
              <a:t> (increased risk to injure skin, numbness to hot &amp; cold)</a:t>
            </a:r>
          </a:p>
          <a:p>
            <a:pPr marL="0" indent="0">
              <a:buNone/>
            </a:pPr>
            <a:r>
              <a:rPr lang="en-US" dirty="0">
                <a:solidFill>
                  <a:schemeClr val="bg1">
                    <a:alpha val="70000"/>
                  </a:schemeClr>
                </a:solidFill>
                <a:latin typeface="Arial" panose="020B0604020202020204" pitchFamily="34" charset="0"/>
                <a:cs typeface="Arial" panose="020B0604020202020204" pitchFamily="34" charset="0"/>
              </a:rPr>
              <a:t> </a:t>
            </a:r>
          </a:p>
          <a:p>
            <a:pPr marL="0" indent="0">
              <a:buNone/>
            </a:pPr>
            <a:r>
              <a:rPr lang="en-US" sz="3100" dirty="0">
                <a:solidFill>
                  <a:schemeClr val="bg1"/>
                </a:solidFill>
                <a:latin typeface="Arial" panose="020B0604020202020204" pitchFamily="34" charset="0"/>
                <a:cs typeface="Arial" panose="020B0604020202020204" pitchFamily="34" charset="0"/>
              </a:rPr>
              <a:t>What do service providers need to think about?</a:t>
            </a:r>
          </a:p>
          <a:p>
            <a:pPr marL="0" indent="0">
              <a:buNone/>
            </a:pPr>
            <a:endParaRPr lang="en-US" dirty="0">
              <a:solidFill>
                <a:schemeClr val="bg2">
                  <a:lumMod val="50000"/>
                  <a:alpha val="70000"/>
                </a:schemeClr>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76031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9500" y="737420"/>
            <a:ext cx="10026650" cy="752167"/>
          </a:xfrm>
        </p:spPr>
        <p:txBody>
          <a:bodyPr/>
          <a:lstStyle/>
          <a:p>
            <a:pPr algn="ctr"/>
            <a:r>
              <a:rPr lang="en-US" dirty="0">
                <a:solidFill>
                  <a:schemeClr val="bg2">
                    <a:lumMod val="50000"/>
                  </a:schemeClr>
                </a:solidFill>
                <a:latin typeface="Arial Black" panose="020B0A04020102020204" pitchFamily="34" charset="0"/>
              </a:rPr>
              <a:t>Here are some suggestions</a:t>
            </a:r>
            <a:endParaRPr lang="en-CA" dirty="0">
              <a:solidFill>
                <a:schemeClr val="bg2">
                  <a:lumMod val="50000"/>
                </a:schemeClr>
              </a:solidFill>
              <a:latin typeface="Arial Black" panose="020B0A04020102020204" pitchFamily="34" charset="0"/>
            </a:endParaRPr>
          </a:p>
        </p:txBody>
      </p:sp>
      <p:sp>
        <p:nvSpPr>
          <p:cNvPr id="4" name="Content Placeholder 3"/>
          <p:cNvSpPr>
            <a:spLocks noGrp="1"/>
          </p:cNvSpPr>
          <p:nvPr>
            <p:ph idx="1"/>
          </p:nvPr>
        </p:nvSpPr>
        <p:spPr>
          <a:xfrm>
            <a:off x="1238864" y="1772529"/>
            <a:ext cx="9269701" cy="3943462"/>
          </a:xfrm>
        </p:spPr>
        <p:txBody>
          <a:bodyPr>
            <a:noAutofit/>
          </a:bodyPr>
          <a:lstStyle/>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Reduce background noise</a:t>
            </a:r>
          </a:p>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Speak clearly face on, do not yell, do not talk quickly</a:t>
            </a:r>
          </a:p>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Clear signage, large print menus</a:t>
            </a:r>
          </a:p>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Adequate lighting</a:t>
            </a:r>
          </a:p>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Offer a magnifying glass</a:t>
            </a:r>
          </a:p>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Offer condiments &amp; seasonings</a:t>
            </a:r>
          </a:p>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Be aware of the temperature</a:t>
            </a:r>
          </a:p>
          <a:p>
            <a:r>
              <a:rPr lang="en-US" sz="2200" dirty="0"/>
              <a:t>Tell customers when the plate is hot</a:t>
            </a:r>
            <a:endParaRPr lang="en-CA" sz="2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060" y="2787445"/>
            <a:ext cx="4743940" cy="4070555"/>
          </a:xfrm>
          <a:prstGeom prst="rect">
            <a:avLst/>
          </a:prstGeom>
        </p:spPr>
      </p:pic>
    </p:spTree>
    <p:extLst>
      <p:ext uri="{BB962C8B-B14F-4D97-AF65-F5344CB8AC3E}">
        <p14:creationId xmlns:p14="http://schemas.microsoft.com/office/powerpoint/2010/main" val="1403036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bg2">
                    <a:lumMod val="50000"/>
                  </a:schemeClr>
                </a:solidFill>
                <a:latin typeface="Arial Black" panose="020B0A04020102020204" pitchFamily="34" charset="0"/>
              </a:rPr>
              <a:t>What other suggestions do you have?</a:t>
            </a:r>
          </a:p>
        </p:txBody>
      </p:sp>
      <p:pic>
        <p:nvPicPr>
          <p:cNvPr id="8" name="Picture 7" descr="A picture containing text, businesscard, clipart&#10;&#10;Description automatically generated">
            <a:extLst>
              <a:ext uri="{FF2B5EF4-FFF2-40B4-BE49-F238E27FC236}">
                <a16:creationId xmlns:a16="http://schemas.microsoft.com/office/drawing/2014/main" id="{744AE1ED-F669-45E2-B1DF-C7A6BF0B3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871" y="1666875"/>
            <a:ext cx="7523316" cy="4513990"/>
          </a:xfrm>
          <a:prstGeom prst="rect">
            <a:avLst/>
          </a:prstGeom>
        </p:spPr>
      </p:pic>
    </p:spTree>
    <p:extLst>
      <p:ext uri="{BB962C8B-B14F-4D97-AF65-F5344CB8AC3E}">
        <p14:creationId xmlns:p14="http://schemas.microsoft.com/office/powerpoint/2010/main" val="656715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234440"/>
          </a:xfrm>
        </p:spPr>
        <p:txBody>
          <a:bodyPr/>
          <a:lstStyle/>
          <a:p>
            <a:r>
              <a:rPr lang="en-US" dirty="0">
                <a:latin typeface="Arial Black" panose="020B0A04020102020204" pitchFamily="34" charset="0"/>
              </a:rPr>
              <a:t>Chronic Conditions:</a:t>
            </a:r>
            <a:endParaRPr lang="en-CA" dirty="0">
              <a:latin typeface="Arial Black" panose="020B0A04020102020204" pitchFamily="34" charset="0"/>
            </a:endParaRPr>
          </a:p>
        </p:txBody>
      </p:sp>
      <p:sp>
        <p:nvSpPr>
          <p:cNvPr id="3" name="Content Placeholder 2"/>
          <p:cNvSpPr>
            <a:spLocks noGrp="1"/>
          </p:cNvSpPr>
          <p:nvPr>
            <p:ph idx="1"/>
          </p:nvPr>
        </p:nvSpPr>
        <p:spPr>
          <a:xfrm>
            <a:off x="1981200" y="1234441"/>
            <a:ext cx="8229600" cy="4798224"/>
          </a:xfrm>
        </p:spPr>
        <p:txBody>
          <a:bodyPr>
            <a:normAutofit fontScale="92500" lnSpcReduction="20000"/>
          </a:bodyPr>
          <a:lstStyle/>
          <a:p>
            <a:pPr marL="0" indent="0">
              <a:buNone/>
            </a:pPr>
            <a:r>
              <a:rPr lang="en-US" sz="2400" dirty="0">
                <a:solidFill>
                  <a:schemeClr val="bg2">
                    <a:lumMod val="50000"/>
                  </a:schemeClr>
                </a:solidFill>
                <a:latin typeface="Arial Black" panose="020B0A04020102020204" pitchFamily="34" charset="0"/>
                <a:cs typeface="Arial" panose="020B0604020202020204" pitchFamily="34" charset="0"/>
              </a:rPr>
              <a:t>Changes to the Cardiovascular (Heart) </a:t>
            </a:r>
          </a:p>
          <a:p>
            <a:pPr marL="0" indent="0">
              <a:buNone/>
            </a:pPr>
            <a:r>
              <a:rPr lang="en-US" sz="2400" dirty="0">
                <a:solidFill>
                  <a:schemeClr val="bg2">
                    <a:lumMod val="50000"/>
                  </a:schemeClr>
                </a:solidFill>
                <a:latin typeface="Arial Black" panose="020B0A04020102020204" pitchFamily="34" charset="0"/>
                <a:cs typeface="Arial" panose="020B0604020202020204" pitchFamily="34" charset="0"/>
              </a:rPr>
              <a:t>and Respiratory (Breathing) Systems</a:t>
            </a:r>
          </a:p>
          <a:p>
            <a:pPr marL="0" indent="0">
              <a:buNone/>
            </a:pPr>
            <a:endParaRPr lang="en-US" sz="2400" dirty="0">
              <a:solidFill>
                <a:schemeClr val="bg1"/>
              </a:solidFill>
              <a:latin typeface="Arial" panose="020B0604020202020204" pitchFamily="34" charset="0"/>
              <a:cs typeface="Arial" panose="020B0604020202020204" pitchFamily="34" charset="0"/>
            </a:endParaRPr>
          </a:p>
          <a:p>
            <a:pPr>
              <a:buClr>
                <a:schemeClr val="bg2">
                  <a:lumMod val="50000"/>
                </a:schemeClr>
              </a:buClr>
              <a:buSzPct val="125000"/>
            </a:pPr>
            <a:r>
              <a:rPr lang="en-US" sz="2400" dirty="0">
                <a:solidFill>
                  <a:schemeClr val="bg1"/>
                </a:solidFill>
                <a:latin typeface="Arial" panose="020B0604020202020204" pitchFamily="34" charset="0"/>
                <a:cs typeface="Arial" panose="020B0604020202020204" pitchFamily="34" charset="0"/>
              </a:rPr>
              <a:t>Shortness of breath</a:t>
            </a:r>
          </a:p>
          <a:p>
            <a:pPr>
              <a:buClr>
                <a:schemeClr val="bg2">
                  <a:lumMod val="50000"/>
                </a:schemeClr>
              </a:buClr>
              <a:buSzPct val="125000"/>
            </a:pPr>
            <a:r>
              <a:rPr lang="en-US" sz="2400" dirty="0">
                <a:solidFill>
                  <a:schemeClr val="bg1"/>
                </a:solidFill>
                <a:latin typeface="Arial" panose="020B0604020202020204" pitchFamily="34" charset="0"/>
                <a:cs typeface="Arial" panose="020B0604020202020204" pitchFamily="34" charset="0"/>
              </a:rPr>
              <a:t>Tires easily</a:t>
            </a:r>
          </a:p>
          <a:p>
            <a:pPr>
              <a:buClr>
                <a:schemeClr val="bg2">
                  <a:lumMod val="50000"/>
                </a:schemeClr>
              </a:buClr>
              <a:buSzPct val="125000"/>
            </a:pPr>
            <a:r>
              <a:rPr lang="en-US" sz="2400" dirty="0">
                <a:solidFill>
                  <a:schemeClr val="bg1"/>
                </a:solidFill>
                <a:latin typeface="Arial" panose="020B0604020202020204" pitchFamily="34" charset="0"/>
                <a:cs typeface="Arial" panose="020B0604020202020204" pitchFamily="34" charset="0"/>
              </a:rPr>
              <a:t>Cough</a:t>
            </a:r>
          </a:p>
          <a:p>
            <a:pPr>
              <a:buClr>
                <a:schemeClr val="bg2">
                  <a:lumMod val="50000"/>
                </a:schemeClr>
              </a:buClr>
              <a:buSzPct val="125000"/>
            </a:pPr>
            <a:r>
              <a:rPr lang="en-US" sz="2400" dirty="0">
                <a:solidFill>
                  <a:schemeClr val="bg1"/>
                </a:solidFill>
                <a:latin typeface="Arial" panose="020B0604020202020204" pitchFamily="34" charset="0"/>
                <a:cs typeface="Arial" panose="020B0604020202020204" pitchFamily="34" charset="0"/>
              </a:rPr>
              <a:t>Pain</a:t>
            </a:r>
          </a:p>
          <a:p>
            <a:pPr>
              <a:buClr>
                <a:schemeClr val="bg2">
                  <a:lumMod val="50000"/>
                </a:schemeClr>
              </a:buClr>
              <a:buSzPct val="125000"/>
            </a:pPr>
            <a:r>
              <a:rPr lang="en-US" sz="2400" dirty="0">
                <a:solidFill>
                  <a:schemeClr val="bg1"/>
                </a:solidFill>
                <a:latin typeface="Arial" panose="020B0604020202020204" pitchFamily="34" charset="0"/>
                <a:cs typeface="Arial" panose="020B0604020202020204" pitchFamily="34" charset="0"/>
              </a:rPr>
              <a:t>Swelling in ankles and feet</a:t>
            </a:r>
          </a:p>
          <a:p>
            <a:endParaRPr lang="en-US" dirty="0">
              <a:solidFill>
                <a:schemeClr val="bg1"/>
              </a:solidFill>
              <a:latin typeface="Arial" panose="020B0604020202020204" pitchFamily="34" charset="0"/>
              <a:cs typeface="Arial" panose="020B0604020202020204" pitchFamily="34" charset="0"/>
            </a:endParaRPr>
          </a:p>
          <a:p>
            <a:pPr marL="0" indent="0">
              <a:buNone/>
            </a:pPr>
            <a:r>
              <a:rPr lang="en-US" sz="3200" dirty="0">
                <a:solidFill>
                  <a:schemeClr val="bg1"/>
                </a:solidFill>
                <a:latin typeface="Arial" panose="020B0604020202020204" pitchFamily="34" charset="0"/>
                <a:cs typeface="Arial" panose="020B0604020202020204" pitchFamily="34" charset="0"/>
              </a:rPr>
              <a:t>What do service providers need to think about?</a:t>
            </a:r>
            <a:endParaRPr lang="en-CA" sz="32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981200" y="1461411"/>
            <a:ext cx="6912591" cy="369332"/>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310186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CB3C-4908-4E05-9B93-8C0D33338254}"/>
              </a:ext>
            </a:extLst>
          </p:cNvPr>
          <p:cNvSpPr>
            <a:spLocks noGrp="1"/>
          </p:cNvSpPr>
          <p:nvPr>
            <p:ph type="title"/>
          </p:nvPr>
        </p:nvSpPr>
        <p:spPr/>
        <p:txBody>
          <a:bodyPr/>
          <a:lstStyle/>
          <a:p>
            <a:pPr algn="ctr"/>
            <a:r>
              <a:rPr lang="en-US" dirty="0">
                <a:solidFill>
                  <a:schemeClr val="bg2">
                    <a:lumMod val="50000"/>
                  </a:schemeClr>
                </a:solidFill>
                <a:latin typeface="Arial Black" panose="020B0A04020102020204" pitchFamily="34" charset="0"/>
              </a:rPr>
              <a:t>Introduction</a:t>
            </a:r>
            <a:endParaRPr lang="en-CA" dirty="0">
              <a:solidFill>
                <a:schemeClr val="bg2">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309E004-DBE4-4603-9A8B-F21207BBA4B5}"/>
              </a:ext>
            </a:extLst>
          </p:cNvPr>
          <p:cNvSpPr>
            <a:spLocks noGrp="1"/>
          </p:cNvSpPr>
          <p:nvPr>
            <p:ph idx="1"/>
          </p:nvPr>
        </p:nvSpPr>
        <p:spPr/>
        <p:txBody>
          <a:bodyPr>
            <a:normAutofit/>
          </a:bodyPr>
          <a:lstStyle/>
          <a:p>
            <a:r>
              <a:rPr lang="en-US" sz="2200" dirty="0">
                <a:solidFill>
                  <a:schemeClr val="bg1"/>
                </a:solidFill>
                <a:latin typeface="Arial" panose="020B0604020202020204" pitchFamily="34" charset="0"/>
                <a:cs typeface="Arial" panose="020B0604020202020204" pitchFamily="34" charset="0"/>
              </a:rPr>
              <a:t>This age-friendly business guide is designed to assist you in developing an Age-friendly Business Program for your community. The age-friendly training in this toolkit will provide businesses with practical, low-cost tips to engage the seniors’ market and in doing so facilitate changes that will provide a positive experience for everyone, regardless of their age. </a:t>
            </a:r>
            <a:endParaRPr lang="en-CA"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23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latin typeface="Arial Black" panose="020B0A04020102020204" pitchFamily="34" charset="0"/>
              </a:rPr>
              <a:t>Some Suggestions</a:t>
            </a:r>
            <a:endParaRPr lang="en-CA" dirty="0">
              <a:solidFill>
                <a:schemeClr val="bg2">
                  <a:lumMod val="50000"/>
                </a:schemeClr>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Offer seating or benches</a:t>
            </a:r>
          </a:p>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Offer water</a:t>
            </a:r>
          </a:p>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Provide breaks</a:t>
            </a:r>
          </a:p>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Provide mobility scooters</a:t>
            </a:r>
          </a:p>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Monitor non-verbal body language</a:t>
            </a:r>
            <a:endParaRPr lang="en-CA" sz="2200" dirty="0">
              <a:solidFill>
                <a:schemeClr val="bg1"/>
              </a:solidFill>
              <a:latin typeface="Arial" panose="020B0604020202020204" pitchFamily="34" charset="0"/>
              <a:cs typeface="Arial" panose="020B0604020202020204" pitchFamily="34" charset="0"/>
            </a:endParaRPr>
          </a:p>
          <a:p>
            <a:pPr>
              <a:lnSpc>
                <a:spcPct val="105000"/>
              </a:lnSpc>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Ask if they would like assistance</a:t>
            </a:r>
            <a:endParaRPr lang="en-CA" sz="22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820" y="0"/>
            <a:ext cx="5968180" cy="6858000"/>
          </a:xfrm>
          <a:prstGeom prst="rect">
            <a:avLst/>
          </a:prstGeom>
        </p:spPr>
      </p:pic>
    </p:spTree>
    <p:extLst>
      <p:ext uri="{BB962C8B-B14F-4D97-AF65-F5344CB8AC3E}">
        <p14:creationId xmlns:p14="http://schemas.microsoft.com/office/powerpoint/2010/main" val="984634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bg2">
                    <a:lumMod val="50000"/>
                  </a:schemeClr>
                </a:solidFill>
                <a:latin typeface="Arial Black" panose="020B0A04020102020204" pitchFamily="34" charset="0"/>
              </a:rPr>
              <a:t>What other suggestions do you have?</a:t>
            </a:r>
          </a:p>
        </p:txBody>
      </p:sp>
      <p:pic>
        <p:nvPicPr>
          <p:cNvPr id="7" name="Picture 6" descr="Text&#10;&#10;Description automatically generated">
            <a:extLst>
              <a:ext uri="{FF2B5EF4-FFF2-40B4-BE49-F238E27FC236}">
                <a16:creationId xmlns:a16="http://schemas.microsoft.com/office/drawing/2014/main" id="{3A629572-6FD4-4A5B-8F31-9C6FCE07A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975" y="2109019"/>
            <a:ext cx="7533968" cy="2511323"/>
          </a:xfrm>
          <a:prstGeom prst="rect">
            <a:avLst/>
          </a:prstGeom>
        </p:spPr>
      </p:pic>
    </p:spTree>
    <p:extLst>
      <p:ext uri="{BB962C8B-B14F-4D97-AF65-F5344CB8AC3E}">
        <p14:creationId xmlns:p14="http://schemas.microsoft.com/office/powerpoint/2010/main" val="369316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latin typeface="Arial Black" panose="020B0A04020102020204" pitchFamily="34" charset="0"/>
              </a:rPr>
              <a:t>Changes to Mobility</a:t>
            </a:r>
            <a:endParaRPr lang="en-CA" dirty="0">
              <a:solidFill>
                <a:schemeClr val="bg2">
                  <a:lumMod val="50000"/>
                </a:schemeClr>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Weakness and/or pain of bones, muscles, joints</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Decreased Range of Motion</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Poor Balance</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Risk to Fall</a:t>
            </a:r>
          </a:p>
          <a:p>
            <a:pPr marL="0" indent="0">
              <a:buNone/>
            </a:pPr>
            <a:endParaRPr lang="en-US" sz="2200" dirty="0">
              <a:solidFill>
                <a:schemeClr val="bg1"/>
              </a:solidFill>
              <a:latin typeface="Arial" panose="020B0604020202020204" pitchFamily="34" charset="0"/>
              <a:cs typeface="Arial" panose="020B0604020202020204" pitchFamily="34" charset="0"/>
            </a:endParaRPr>
          </a:p>
          <a:p>
            <a:pPr marL="0" indent="0">
              <a:buNone/>
            </a:pPr>
            <a:r>
              <a:rPr lang="en-US" sz="3000" dirty="0">
                <a:solidFill>
                  <a:schemeClr val="bg1"/>
                </a:solidFill>
                <a:latin typeface="Arial" panose="020B0604020202020204" pitchFamily="34" charset="0"/>
                <a:cs typeface="Arial" panose="020B0604020202020204" pitchFamily="34" charset="0"/>
              </a:rPr>
              <a:t>What do service providers need to think about?</a:t>
            </a:r>
          </a:p>
          <a:p>
            <a:endParaRPr lang="en-US" sz="3000" dirty="0">
              <a:solidFill>
                <a:schemeClr val="bg1"/>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502918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bg2">
                    <a:lumMod val="50000"/>
                  </a:schemeClr>
                </a:solidFill>
                <a:latin typeface="Arial Black" panose="020B0A04020102020204" pitchFamily="34" charset="0"/>
              </a:rPr>
              <a:t>A few more suggestions</a:t>
            </a:r>
          </a:p>
        </p:txBody>
      </p:sp>
      <p:sp>
        <p:nvSpPr>
          <p:cNvPr id="3" name="Content Placeholder 2"/>
          <p:cNvSpPr>
            <a:spLocks noGrp="1"/>
          </p:cNvSpPr>
          <p:nvPr>
            <p:ph idx="1"/>
          </p:nvPr>
        </p:nvSpPr>
        <p:spPr/>
        <p:txBody>
          <a:bodyPr/>
          <a:lstStyle/>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Offer to open doors or carry out purchases</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Watch for non-verbal cues – Does the person look dizzy</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Shovel the snow &amp; clear ice at your entrance</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Offer home delivery</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Accessible and Seniors’ parking spaces</a:t>
            </a:r>
          </a:p>
          <a:p>
            <a:endParaRPr lang="en-CA" dirty="0"/>
          </a:p>
        </p:txBody>
      </p:sp>
      <p:pic>
        <p:nvPicPr>
          <p:cNvPr id="10" name="Picture 9">
            <a:extLst>
              <a:ext uri="{FF2B5EF4-FFF2-40B4-BE49-F238E27FC236}">
                <a16:creationId xmlns:a16="http://schemas.microsoft.com/office/drawing/2014/main" id="{843DCE81-C246-427D-85A1-747100AEE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864" y="4026310"/>
            <a:ext cx="5663380" cy="2831690"/>
          </a:xfrm>
          <a:prstGeom prst="rect">
            <a:avLst/>
          </a:prstGeom>
        </p:spPr>
      </p:pic>
    </p:spTree>
    <p:extLst>
      <p:ext uri="{BB962C8B-B14F-4D97-AF65-F5344CB8AC3E}">
        <p14:creationId xmlns:p14="http://schemas.microsoft.com/office/powerpoint/2010/main" val="57731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bg2">
                    <a:lumMod val="50000"/>
                  </a:schemeClr>
                </a:solidFill>
                <a:latin typeface="Arial Black" panose="020B0A04020102020204" pitchFamily="34" charset="0"/>
              </a:rPr>
              <a:t>What other suggestions do you have?</a:t>
            </a:r>
          </a:p>
        </p:txBody>
      </p:sp>
      <p:pic>
        <p:nvPicPr>
          <p:cNvPr id="8" name="Picture 7" descr="A hand holding a light bulb&#10;&#10;Description automatically generated">
            <a:extLst>
              <a:ext uri="{FF2B5EF4-FFF2-40B4-BE49-F238E27FC236}">
                <a16:creationId xmlns:a16="http://schemas.microsoft.com/office/drawing/2014/main" id="{296FB5ED-38FE-4D7E-91F9-104F87AC2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832" y="2118526"/>
            <a:ext cx="6076335" cy="3592633"/>
          </a:xfrm>
          <a:prstGeom prst="rect">
            <a:avLst/>
          </a:prstGeom>
        </p:spPr>
      </p:pic>
    </p:spTree>
    <p:extLst>
      <p:ext uri="{BB962C8B-B14F-4D97-AF65-F5344CB8AC3E}">
        <p14:creationId xmlns:p14="http://schemas.microsoft.com/office/powerpoint/2010/main" val="2564073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latin typeface="Arial Black" panose="020B0A04020102020204" pitchFamily="34" charset="0"/>
              </a:rPr>
              <a:t>Changes to the Brain</a:t>
            </a:r>
            <a:endParaRPr lang="en-CA" dirty="0">
              <a:solidFill>
                <a:schemeClr val="bg2">
                  <a:lumMod val="50000"/>
                </a:schemeClr>
              </a:solidFill>
              <a:latin typeface="Arial Black" panose="020B0A04020102020204" pitchFamily="34" charset="0"/>
            </a:endParaRPr>
          </a:p>
        </p:txBody>
      </p:sp>
      <p:sp>
        <p:nvSpPr>
          <p:cNvPr id="3" name="Content Placeholder 2"/>
          <p:cNvSpPr>
            <a:spLocks noGrp="1"/>
          </p:cNvSpPr>
          <p:nvPr>
            <p:ph idx="1"/>
          </p:nvPr>
        </p:nvSpPr>
        <p:spPr>
          <a:xfrm>
            <a:off x="1978025" y="1795174"/>
            <a:ext cx="8229600" cy="4783756"/>
          </a:xfrm>
        </p:spPr>
        <p:txBody>
          <a:bodyPr>
            <a:normAutofit fontScale="62500" lnSpcReduction="20000"/>
          </a:bodyPr>
          <a:lstStyle/>
          <a:p>
            <a:pPr>
              <a:buClr>
                <a:schemeClr val="bg2">
                  <a:lumMod val="50000"/>
                </a:schemeClr>
              </a:buClr>
              <a:buSzPct val="125000"/>
            </a:pPr>
            <a:r>
              <a:rPr lang="en-US" sz="3500" dirty="0">
                <a:solidFill>
                  <a:schemeClr val="bg1"/>
                </a:solidFill>
                <a:latin typeface="Arial" panose="020B0604020202020204" pitchFamily="34" charset="0"/>
                <a:cs typeface="Arial" panose="020B0604020202020204" pitchFamily="34" charset="0"/>
              </a:rPr>
              <a:t>Decreased size and blood flow</a:t>
            </a:r>
          </a:p>
          <a:p>
            <a:pPr>
              <a:buClr>
                <a:schemeClr val="bg2">
                  <a:lumMod val="50000"/>
                </a:schemeClr>
              </a:buClr>
              <a:buSzPct val="125000"/>
            </a:pPr>
            <a:r>
              <a:rPr lang="en-US" sz="3500" dirty="0">
                <a:solidFill>
                  <a:schemeClr val="bg1"/>
                </a:solidFill>
                <a:latin typeface="Arial" panose="020B0604020202020204" pitchFamily="34" charset="0"/>
                <a:cs typeface="Arial" panose="020B0604020202020204" pitchFamily="34" charset="0"/>
              </a:rPr>
              <a:t>Confusion (can be short term due to illness or medication)</a:t>
            </a:r>
          </a:p>
          <a:p>
            <a:pPr>
              <a:buClr>
                <a:schemeClr val="bg2">
                  <a:lumMod val="50000"/>
                </a:schemeClr>
              </a:buClr>
              <a:buSzPct val="125000"/>
            </a:pPr>
            <a:r>
              <a:rPr lang="en-US" sz="3500" dirty="0">
                <a:solidFill>
                  <a:schemeClr val="bg1"/>
                </a:solidFill>
                <a:latin typeface="Arial" panose="020B0604020202020204" pitchFamily="34" charset="0"/>
                <a:cs typeface="Arial" panose="020B0604020202020204" pitchFamily="34" charset="0"/>
              </a:rPr>
              <a:t>Dementia  (Long term, progressive)</a:t>
            </a:r>
          </a:p>
          <a:p>
            <a:pPr>
              <a:buClr>
                <a:schemeClr val="bg2">
                  <a:lumMod val="50000"/>
                </a:schemeClr>
              </a:buClr>
              <a:buSzPct val="125000"/>
            </a:pPr>
            <a:r>
              <a:rPr lang="en-US" sz="3500" dirty="0">
                <a:solidFill>
                  <a:schemeClr val="bg1"/>
                </a:solidFill>
                <a:latin typeface="Arial" panose="020B0604020202020204" pitchFamily="34" charset="0"/>
                <a:cs typeface="Arial" panose="020B0604020202020204" pitchFamily="34" charset="0"/>
              </a:rPr>
              <a:t>Forgetful</a:t>
            </a:r>
          </a:p>
          <a:p>
            <a:pPr>
              <a:buClr>
                <a:schemeClr val="bg2">
                  <a:lumMod val="50000"/>
                </a:schemeClr>
              </a:buClr>
              <a:buSzPct val="125000"/>
            </a:pPr>
            <a:r>
              <a:rPr lang="en-US" sz="3500" dirty="0">
                <a:solidFill>
                  <a:schemeClr val="bg1"/>
                </a:solidFill>
                <a:latin typeface="Arial" panose="020B0604020202020204" pitchFamily="34" charset="0"/>
                <a:cs typeface="Arial" panose="020B0604020202020204" pitchFamily="34" charset="0"/>
              </a:rPr>
              <a:t>Repeats oneself</a:t>
            </a:r>
          </a:p>
          <a:p>
            <a:pPr>
              <a:buClr>
                <a:schemeClr val="bg2">
                  <a:lumMod val="50000"/>
                </a:schemeClr>
              </a:buClr>
              <a:buSzPct val="125000"/>
            </a:pPr>
            <a:r>
              <a:rPr lang="en-US" sz="3500" dirty="0">
                <a:solidFill>
                  <a:schemeClr val="bg1"/>
                </a:solidFill>
                <a:latin typeface="Arial" panose="020B0604020202020204" pitchFamily="34" charset="0"/>
                <a:cs typeface="Arial" panose="020B0604020202020204" pitchFamily="34" charset="0"/>
              </a:rPr>
              <a:t>Becomes agitated</a:t>
            </a:r>
          </a:p>
          <a:p>
            <a:pPr>
              <a:buClr>
                <a:schemeClr val="bg2">
                  <a:lumMod val="50000"/>
                </a:schemeClr>
              </a:buClr>
              <a:buSzPct val="125000"/>
            </a:pPr>
            <a:r>
              <a:rPr lang="en-US" sz="3500" dirty="0">
                <a:solidFill>
                  <a:schemeClr val="bg1"/>
                </a:solidFill>
                <a:latin typeface="Arial" panose="020B0604020202020204" pitchFamily="34" charset="0"/>
                <a:cs typeface="Arial" panose="020B0604020202020204" pitchFamily="34" charset="0"/>
              </a:rPr>
              <a:t>Loses belongings</a:t>
            </a:r>
          </a:p>
          <a:p>
            <a:pPr>
              <a:buClr>
                <a:schemeClr val="bg2">
                  <a:lumMod val="50000"/>
                </a:schemeClr>
              </a:buClr>
              <a:buSzPct val="125000"/>
            </a:pPr>
            <a:r>
              <a:rPr lang="en-US" sz="3500" dirty="0">
                <a:solidFill>
                  <a:schemeClr val="bg1"/>
                </a:solidFill>
                <a:latin typeface="Arial" panose="020B0604020202020204" pitchFamily="34" charset="0"/>
                <a:cs typeface="Arial" panose="020B0604020202020204" pitchFamily="34" charset="0"/>
              </a:rPr>
              <a:t>Has struggles communicating</a:t>
            </a:r>
          </a:p>
          <a:p>
            <a:endParaRPr lang="en-US" sz="3500" dirty="0">
              <a:solidFill>
                <a:schemeClr val="bg1"/>
              </a:solidFill>
              <a:latin typeface="Arial" panose="020B0604020202020204" pitchFamily="34" charset="0"/>
              <a:cs typeface="Arial" panose="020B0604020202020204" pitchFamily="34" charset="0"/>
            </a:endParaRPr>
          </a:p>
          <a:p>
            <a:pPr marL="0" indent="0">
              <a:buNone/>
            </a:pPr>
            <a:r>
              <a:rPr lang="en-US" sz="4800" dirty="0">
                <a:solidFill>
                  <a:schemeClr val="bg1"/>
                </a:solidFill>
                <a:latin typeface="Arial" panose="020B0604020202020204" pitchFamily="34" charset="0"/>
                <a:cs typeface="Arial" panose="020B0604020202020204" pitchFamily="34" charset="0"/>
              </a:rPr>
              <a:t>What do service providers need to think about?</a:t>
            </a:r>
            <a:endParaRPr lang="en-CA"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128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981200" y="582862"/>
            <a:ext cx="8229600" cy="1143000"/>
          </a:xfrm>
        </p:spPr>
        <p:txBody>
          <a:bodyPr>
            <a:noAutofit/>
          </a:bodyPr>
          <a:lstStyle/>
          <a:p>
            <a:br>
              <a:rPr lang="en-US" dirty="0"/>
            </a:br>
            <a:br>
              <a:rPr lang="en-US" dirty="0">
                <a:solidFill>
                  <a:schemeClr val="bg2">
                    <a:lumMod val="50000"/>
                  </a:schemeClr>
                </a:solidFill>
                <a:latin typeface="Arial Black" panose="020B0A04020102020204" pitchFamily="34" charset="0"/>
              </a:rPr>
            </a:br>
            <a:r>
              <a:rPr lang="en-US" dirty="0">
                <a:solidFill>
                  <a:schemeClr val="bg2">
                    <a:lumMod val="50000"/>
                  </a:schemeClr>
                </a:solidFill>
                <a:latin typeface="Arial Black" panose="020B0A04020102020204" pitchFamily="34" charset="0"/>
              </a:rPr>
              <a:t>Some suggestions </a:t>
            </a:r>
            <a:br>
              <a:rPr lang="en-US" dirty="0"/>
            </a:br>
            <a:br>
              <a:rPr lang="en-US" b="0" dirty="0">
                <a:solidFill>
                  <a:schemeClr val="accent5"/>
                </a:solidFill>
              </a:rPr>
            </a:br>
            <a:endParaRPr lang="en-US" b="0" dirty="0">
              <a:solidFill>
                <a:schemeClr val="accent5"/>
              </a:solidFill>
            </a:endParaRPr>
          </a:p>
        </p:txBody>
      </p:sp>
      <p:sp>
        <p:nvSpPr>
          <p:cNvPr id="11" name="Content Placeholder 10"/>
          <p:cNvSpPr>
            <a:spLocks noGrp="1"/>
          </p:cNvSpPr>
          <p:nvPr>
            <p:ph idx="1"/>
          </p:nvPr>
        </p:nvSpPr>
        <p:spPr>
          <a:xfrm>
            <a:off x="1981200" y="2231762"/>
            <a:ext cx="5840858" cy="3276601"/>
          </a:xfrm>
        </p:spPr>
        <p:txBody>
          <a:bodyPr>
            <a:noAutofit/>
          </a:bodyPr>
          <a:lstStyle/>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Remain calm</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Be patient, flexible and understanding</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Do not take things personally; the disease typically causes the symptoms</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Keep a positive attitude</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Treat the person with dignity and respect</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Avoid arguing</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Avoid embarrassing the person </a:t>
            </a: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4585" y="1901980"/>
            <a:ext cx="3899564" cy="3936163"/>
          </a:xfrm>
          <a:prstGeom prst="ellipse">
            <a:avLst/>
          </a:prstGeom>
        </p:spPr>
      </p:pic>
    </p:spTree>
    <p:extLst>
      <p:ext uri="{BB962C8B-B14F-4D97-AF65-F5344CB8AC3E}">
        <p14:creationId xmlns:p14="http://schemas.microsoft.com/office/powerpoint/2010/main" val="1749698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981200" y="582862"/>
            <a:ext cx="8229600" cy="1143000"/>
          </a:xfrm>
        </p:spPr>
        <p:txBody>
          <a:bodyPr>
            <a:noAutofit/>
          </a:bodyPr>
          <a:lstStyle/>
          <a:p>
            <a:r>
              <a:rPr lang="en-US" dirty="0"/>
              <a:t> </a:t>
            </a:r>
            <a:br>
              <a:rPr lang="en-US" dirty="0"/>
            </a:br>
            <a:r>
              <a:rPr lang="en-US" b="0" dirty="0">
                <a:solidFill>
                  <a:schemeClr val="bg2">
                    <a:lumMod val="50000"/>
                  </a:schemeClr>
                </a:solidFill>
                <a:latin typeface="Arial Black" panose="020B0A04020102020204" pitchFamily="34" charset="0"/>
              </a:rPr>
              <a:t>Interact</a:t>
            </a:r>
            <a:br>
              <a:rPr lang="en-US" b="0" dirty="0">
                <a:solidFill>
                  <a:schemeClr val="accent5"/>
                </a:solidFill>
              </a:rPr>
            </a:br>
            <a:endParaRPr lang="en-US" b="0" dirty="0">
              <a:solidFill>
                <a:schemeClr val="accent5"/>
              </a:solidFill>
            </a:endParaRPr>
          </a:p>
        </p:txBody>
      </p:sp>
      <p:sp>
        <p:nvSpPr>
          <p:cNvPr id="11" name="Content Placeholder 10"/>
          <p:cNvSpPr>
            <a:spLocks noGrp="1"/>
          </p:cNvSpPr>
          <p:nvPr>
            <p:ph idx="1"/>
          </p:nvPr>
        </p:nvSpPr>
        <p:spPr>
          <a:xfrm>
            <a:off x="1597741" y="2212140"/>
            <a:ext cx="7663544" cy="3663594"/>
          </a:xfrm>
        </p:spPr>
        <p:txBody>
          <a:bodyPr>
            <a:normAutofit/>
          </a:bodyPr>
          <a:lstStyle/>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Introduce yourself and greet the customer</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Politely address the customer by sir or ma’am</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Approach the customer slowly from the front</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Smile</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Speak to the person at eye level</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Speak slowly and calmly, while using short, simple words</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1103" y="244383"/>
            <a:ext cx="3772679" cy="3663594"/>
          </a:xfrm>
          <a:prstGeom prst="ellipse">
            <a:avLst/>
          </a:prstGeom>
        </p:spPr>
      </p:pic>
    </p:spTree>
    <p:extLst>
      <p:ext uri="{BB962C8B-B14F-4D97-AF65-F5344CB8AC3E}">
        <p14:creationId xmlns:p14="http://schemas.microsoft.com/office/powerpoint/2010/main" val="269441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981200" y="599471"/>
            <a:ext cx="8229600" cy="1143000"/>
          </a:xfrm>
        </p:spPr>
        <p:txBody>
          <a:bodyPr>
            <a:noAutofit/>
          </a:bodyPr>
          <a:lstStyle/>
          <a:p>
            <a:r>
              <a:rPr lang="en-US" dirty="0"/>
              <a:t> </a:t>
            </a:r>
            <a:br>
              <a:rPr lang="en-US" dirty="0"/>
            </a:br>
            <a:r>
              <a:rPr lang="en-US" b="0" dirty="0">
                <a:solidFill>
                  <a:schemeClr val="bg2">
                    <a:lumMod val="50000"/>
                  </a:schemeClr>
                </a:solidFill>
                <a:latin typeface="Arial Black" panose="020B0A04020102020204" pitchFamily="34" charset="0"/>
              </a:rPr>
              <a:t>Interact (continued)</a:t>
            </a:r>
            <a:br>
              <a:rPr lang="en-US" b="0" dirty="0">
                <a:solidFill>
                  <a:schemeClr val="accent5"/>
                </a:solidFill>
              </a:rPr>
            </a:br>
            <a:endParaRPr lang="en-US" b="0" dirty="0">
              <a:solidFill>
                <a:schemeClr val="accent5"/>
              </a:solidFill>
            </a:endParaRPr>
          </a:p>
        </p:txBody>
      </p:sp>
      <p:sp>
        <p:nvSpPr>
          <p:cNvPr id="11" name="Content Placeholder 10"/>
          <p:cNvSpPr>
            <a:spLocks noGrp="1"/>
          </p:cNvSpPr>
          <p:nvPr>
            <p:ph idx="1"/>
          </p:nvPr>
        </p:nvSpPr>
        <p:spPr>
          <a:xfrm>
            <a:off x="1981200" y="1904999"/>
            <a:ext cx="6531429" cy="3632772"/>
          </a:xfrm>
        </p:spPr>
        <p:txBody>
          <a:bodyPr>
            <a:noAutofit/>
          </a:bodyPr>
          <a:lstStyle/>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Use a comforting tone of voice</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Allow enough time for the individual to respond</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Avoid interrupting the customer</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Limit distractions during communication</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Increase the use of gestures and other non-verbal communication techniques</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Respect their feelings</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Ensure all immediate basic needs are met</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66006" y="1904999"/>
            <a:ext cx="3396063" cy="3315931"/>
          </a:xfrm>
          <a:prstGeom prst="ellipse">
            <a:avLst/>
          </a:prstGeom>
        </p:spPr>
      </p:pic>
    </p:spTree>
    <p:extLst>
      <p:ext uri="{BB962C8B-B14F-4D97-AF65-F5344CB8AC3E}">
        <p14:creationId xmlns:p14="http://schemas.microsoft.com/office/powerpoint/2010/main" val="1875335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bg2">
                    <a:lumMod val="50000"/>
                  </a:schemeClr>
                </a:solidFill>
                <a:latin typeface="Arial Black" panose="020B0A04020102020204" pitchFamily="34" charset="0"/>
              </a:rPr>
              <a:t>What other suggestions do you have?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205" y="1666875"/>
            <a:ext cx="5328762" cy="3996572"/>
          </a:xfrm>
          <a:prstGeom prst="rect">
            <a:avLst/>
          </a:prstGeom>
        </p:spPr>
      </p:pic>
    </p:spTree>
    <p:extLst>
      <p:ext uri="{BB962C8B-B14F-4D97-AF65-F5344CB8AC3E}">
        <p14:creationId xmlns:p14="http://schemas.microsoft.com/office/powerpoint/2010/main" val="346749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2BDA-E518-4CDA-9CAD-6C50DA42013A}"/>
              </a:ext>
            </a:extLst>
          </p:cNvPr>
          <p:cNvSpPr>
            <a:spLocks noGrp="1"/>
          </p:cNvSpPr>
          <p:nvPr>
            <p:ph type="title"/>
          </p:nvPr>
        </p:nvSpPr>
        <p:spPr/>
        <p:txBody>
          <a:bodyPr/>
          <a:lstStyle/>
          <a:p>
            <a:pPr algn="ctr"/>
            <a:r>
              <a:rPr lang="en-US" dirty="0">
                <a:solidFill>
                  <a:schemeClr val="bg2">
                    <a:lumMod val="50000"/>
                  </a:schemeClr>
                </a:solidFill>
                <a:latin typeface="Arial Black" panose="020B0A04020102020204" pitchFamily="34" charset="0"/>
              </a:rPr>
              <a:t>SECURING FUNDING</a:t>
            </a:r>
            <a:endParaRPr lang="en-CA" dirty="0">
              <a:solidFill>
                <a:schemeClr val="bg2">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C1AB553-F618-4611-8A4A-0634B701F892}"/>
              </a:ext>
            </a:extLst>
          </p:cNvPr>
          <p:cNvSpPr>
            <a:spLocks noGrp="1"/>
          </p:cNvSpPr>
          <p:nvPr>
            <p:ph idx="1"/>
          </p:nvPr>
        </p:nvSpPr>
        <p:spPr/>
        <p:txBody>
          <a:bodyPr>
            <a:normAutofit/>
          </a:bodyPr>
          <a:lstStyle/>
          <a:p>
            <a:r>
              <a:rPr lang="en-US" sz="2200" dirty="0">
                <a:solidFill>
                  <a:schemeClr val="bg1"/>
                </a:solidFill>
                <a:latin typeface="Arial" panose="020B0604020202020204" pitchFamily="34" charset="0"/>
                <a:cs typeface="Arial" panose="020B0604020202020204" pitchFamily="34" charset="0"/>
              </a:rPr>
              <a:t>If you need funding (for anything from printing to running a project), there are various possible sources available to support your project, for example:</a:t>
            </a:r>
          </a:p>
          <a:p>
            <a:pPr marL="702900" lvl="1" indent="-342900">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	</a:t>
            </a:r>
            <a:r>
              <a:rPr lang="en-US" sz="2200" i="0" dirty="0">
                <a:solidFill>
                  <a:schemeClr val="bg1"/>
                </a:solidFill>
                <a:latin typeface="Arial" panose="020B0604020202020204" pitchFamily="34" charset="0"/>
                <a:cs typeface="Arial" panose="020B0604020202020204" pitchFamily="34" charset="0"/>
              </a:rPr>
              <a:t>New Horizons for Seniors Program</a:t>
            </a:r>
          </a:p>
          <a:p>
            <a:pPr marL="702900" lvl="1" indent="-342900">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	Seniors’  Secretariat</a:t>
            </a:r>
          </a:p>
          <a:p>
            <a:pPr marL="702900" lvl="1" indent="-342900">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	Municipal grants</a:t>
            </a:r>
          </a:p>
          <a:p>
            <a:pPr marL="702900" lvl="1" indent="-342900">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	Private sponsors</a:t>
            </a:r>
            <a:endParaRPr lang="en-CA" sz="220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308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94063"/>
            <a:ext cx="8229600" cy="723575"/>
          </a:xfrm>
        </p:spPr>
        <p:txBody>
          <a:bodyPr>
            <a:noAutofit/>
          </a:bodyPr>
          <a:lstStyle/>
          <a:p>
            <a:r>
              <a:rPr lang="en-US" sz="1800" dirty="0">
                <a:solidFill>
                  <a:schemeClr val="bg1"/>
                </a:solidFill>
                <a:latin typeface="Arial Black" panose="020B0A04020102020204" pitchFamily="34" charset="0"/>
              </a:rPr>
              <a:t>What our local community members said about a positive service experience</a:t>
            </a:r>
            <a:br>
              <a:rPr lang="en-US" sz="1800" dirty="0">
                <a:solidFill>
                  <a:schemeClr val="bg1"/>
                </a:solidFill>
                <a:latin typeface="Arial Black" panose="020B0A04020102020204" pitchFamily="34" charset="0"/>
              </a:rPr>
            </a:br>
            <a:br>
              <a:rPr lang="en-US" sz="1800" dirty="0">
                <a:solidFill>
                  <a:schemeClr val="bg1"/>
                </a:solidFill>
                <a:latin typeface="Arial Black" panose="020B0A04020102020204" pitchFamily="34" charset="0"/>
              </a:rPr>
            </a:br>
            <a:r>
              <a:rPr lang="en-US" sz="1800" dirty="0">
                <a:solidFill>
                  <a:schemeClr val="bg1"/>
                </a:solidFill>
                <a:latin typeface="Arial Black" panose="020B0A04020102020204" pitchFamily="34" charset="0"/>
              </a:rPr>
              <a:t>I will go back to a business where:</a:t>
            </a:r>
            <a:endParaRPr lang="en-CA" sz="1800"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880795" y="2360715"/>
            <a:ext cx="10026650" cy="3978275"/>
          </a:xfrm>
        </p:spPr>
        <p:txBody>
          <a:bodyPr>
            <a:normAutofit/>
          </a:bodyPr>
          <a:lstStyle/>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I am acknowledged and greeted with a smile</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Staff are patient and explain the product </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Staff physically show me where things are</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Staff are aware and respectful of my time</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When I phone, staff avoid leaving me on hold</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I am valued as a potential employee. I am reliable &amp; capable.</a:t>
            </a:r>
          </a:p>
          <a:p>
            <a:pPr>
              <a:buClr>
                <a:schemeClr val="bg2">
                  <a:lumMod val="50000"/>
                </a:schemeClr>
              </a:buClr>
              <a:buSzPct val="125000"/>
            </a:pPr>
            <a:r>
              <a:rPr lang="en-US" sz="2200" dirty="0">
                <a:solidFill>
                  <a:schemeClr val="bg1"/>
                </a:solidFill>
                <a:latin typeface="Arial" panose="020B0604020202020204" pitchFamily="34" charset="0"/>
                <a:cs typeface="Arial" panose="020B0604020202020204" pitchFamily="34" charset="0"/>
              </a:rPr>
              <a:t>Staff are sensitive to my needs – sometimes I struggle with my health</a:t>
            </a:r>
          </a:p>
        </p:txBody>
      </p:sp>
    </p:spTree>
    <p:extLst>
      <p:ext uri="{BB962C8B-B14F-4D97-AF65-F5344CB8AC3E}">
        <p14:creationId xmlns:p14="http://schemas.microsoft.com/office/powerpoint/2010/main" val="1817405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7CDB-4486-47E2-925F-ADD0D145A1B2}"/>
              </a:ext>
            </a:extLst>
          </p:cNvPr>
          <p:cNvSpPr>
            <a:spLocks noGrp="1"/>
          </p:cNvSpPr>
          <p:nvPr>
            <p:ph type="title"/>
          </p:nvPr>
        </p:nvSpPr>
        <p:spPr/>
        <p:txBody>
          <a:bodyPr/>
          <a:lstStyle/>
          <a:p>
            <a:r>
              <a:rPr lang="en-US" dirty="0">
                <a:solidFill>
                  <a:schemeClr val="bg2">
                    <a:lumMod val="50000"/>
                  </a:schemeClr>
                </a:solidFill>
                <a:latin typeface="Arial Black" panose="020B0A04020102020204" pitchFamily="34" charset="0"/>
              </a:rPr>
              <a:t>Thank you for your commitment to an age-friendly community </a:t>
            </a:r>
            <a:endParaRPr lang="en-CA" dirty="0">
              <a:solidFill>
                <a:schemeClr val="bg2">
                  <a:lumMod val="50000"/>
                </a:schemeClr>
              </a:solidFill>
              <a:latin typeface="Arial Black" panose="020B0A04020102020204" pitchFamily="34" charset="0"/>
            </a:endParaRPr>
          </a:p>
        </p:txBody>
      </p:sp>
    </p:spTree>
    <p:extLst>
      <p:ext uri="{BB962C8B-B14F-4D97-AF65-F5344CB8AC3E}">
        <p14:creationId xmlns:p14="http://schemas.microsoft.com/office/powerpoint/2010/main" val="1624365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9500" y="1011238"/>
            <a:ext cx="10026650" cy="1348504"/>
          </a:xfrm>
        </p:spPr>
        <p:txBody>
          <a:bodyPr>
            <a:normAutofit/>
          </a:bodyPr>
          <a:lstStyle/>
          <a:p>
            <a:pPr algn="ctr"/>
            <a:r>
              <a:rPr lang="en-CA" dirty="0">
                <a:solidFill>
                  <a:schemeClr val="bg2">
                    <a:lumMod val="50000"/>
                  </a:schemeClr>
                </a:solidFill>
                <a:latin typeface="Arial Black" panose="020B0A04020102020204" pitchFamily="34" charset="0"/>
              </a:rPr>
              <a:t>If you would like further information or to talk more about this topic please contact</a:t>
            </a:r>
          </a:p>
        </p:txBody>
      </p:sp>
      <p:sp>
        <p:nvSpPr>
          <p:cNvPr id="3" name="Content Placeholder 2"/>
          <p:cNvSpPr>
            <a:spLocks noGrp="1"/>
          </p:cNvSpPr>
          <p:nvPr>
            <p:ph idx="1"/>
          </p:nvPr>
        </p:nvSpPr>
        <p:spPr>
          <a:xfrm>
            <a:off x="1079500" y="2509121"/>
            <a:ext cx="10026650" cy="3978275"/>
          </a:xfrm>
        </p:spPr>
        <p:txBody>
          <a:bodyPr/>
          <a:lstStyle/>
          <a:p>
            <a:pPr marL="0" indent="0" algn="ctr">
              <a:buNone/>
            </a:pPr>
            <a:r>
              <a:rPr lang="en-US" sz="2200" dirty="0">
                <a:solidFill>
                  <a:schemeClr val="bg1"/>
                </a:solidFill>
                <a:latin typeface="Arial" panose="020B0604020202020204" pitchFamily="34" charset="0"/>
                <a:cs typeface="Arial" panose="020B0604020202020204" pitchFamily="34" charset="0"/>
              </a:rPr>
              <a:t>Marcy Bouchie, Coordinator</a:t>
            </a:r>
          </a:p>
          <a:p>
            <a:pPr marL="0" indent="0" algn="ctr">
              <a:buNone/>
            </a:pPr>
            <a:r>
              <a:rPr lang="en-US" sz="2200" dirty="0">
                <a:solidFill>
                  <a:schemeClr val="bg1"/>
                </a:solidFill>
                <a:latin typeface="Arial" panose="020B0604020202020204" pitchFamily="34" charset="0"/>
                <a:cs typeface="Arial" panose="020B0604020202020204" pitchFamily="34" charset="0"/>
              </a:rPr>
              <a:t>Age-friendly PEI</a:t>
            </a:r>
          </a:p>
          <a:p>
            <a:pPr marL="0" indent="0" algn="ctr">
              <a:buNone/>
            </a:pPr>
            <a:r>
              <a:rPr lang="en-US" sz="22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agefriendlypei@gmail.com</a:t>
            </a:r>
            <a:endParaRPr lang="en-US" sz="2200" dirty="0">
              <a:solidFill>
                <a:schemeClr val="bg1"/>
              </a:solidFill>
              <a:latin typeface="Arial" panose="020B0604020202020204" pitchFamily="34" charset="0"/>
              <a:cs typeface="Arial" panose="020B0604020202020204" pitchFamily="34" charset="0"/>
            </a:endParaRPr>
          </a:p>
          <a:p>
            <a:pPr marL="0" indent="0" algn="ctr">
              <a:buNone/>
            </a:pPr>
            <a:r>
              <a:rPr lang="en-US" sz="2200" dirty="0">
                <a:solidFill>
                  <a:schemeClr val="bg1"/>
                </a:solidFill>
                <a:latin typeface="Arial" panose="020B0604020202020204" pitchFamily="34" charset="0"/>
                <a:cs typeface="Arial" panose="020B0604020202020204" pitchFamily="34" charset="0"/>
              </a:rPr>
              <a:t>902-303-6444</a:t>
            </a:r>
          </a:p>
          <a:p>
            <a:pPr marL="0" indent="0" algn="ctr">
              <a:buNone/>
            </a:pPr>
            <a:endParaRPr lang="en-CA" dirty="0"/>
          </a:p>
        </p:txBody>
      </p:sp>
    </p:spTree>
    <p:extLst>
      <p:ext uri="{BB962C8B-B14F-4D97-AF65-F5344CB8AC3E}">
        <p14:creationId xmlns:p14="http://schemas.microsoft.com/office/powerpoint/2010/main" val="300773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0A90-FE94-48FD-B5BB-5F3260B4462E}"/>
              </a:ext>
            </a:extLst>
          </p:cNvPr>
          <p:cNvSpPr>
            <a:spLocks noGrp="1"/>
          </p:cNvSpPr>
          <p:nvPr>
            <p:ph type="title"/>
          </p:nvPr>
        </p:nvSpPr>
        <p:spPr>
          <a:xfrm>
            <a:off x="1079500" y="617343"/>
            <a:ext cx="10026650" cy="655637"/>
          </a:xfrm>
        </p:spPr>
        <p:txBody>
          <a:bodyPr>
            <a:normAutofit fontScale="90000"/>
          </a:bodyPr>
          <a:lstStyle/>
          <a:p>
            <a:pPr algn="ctr"/>
            <a:r>
              <a:rPr lang="en-US" dirty="0">
                <a:solidFill>
                  <a:schemeClr val="bg2">
                    <a:lumMod val="50000"/>
                  </a:schemeClr>
                </a:solidFill>
                <a:latin typeface="Arial Black" panose="020B0A04020102020204" pitchFamily="34" charset="0"/>
              </a:rPr>
              <a:t>Research &amp; development of </a:t>
            </a:r>
            <a:br>
              <a:rPr lang="en-US" dirty="0">
                <a:solidFill>
                  <a:schemeClr val="bg2">
                    <a:lumMod val="50000"/>
                  </a:schemeClr>
                </a:solidFill>
                <a:latin typeface="Arial Black" panose="020B0A04020102020204" pitchFamily="34" charset="0"/>
              </a:rPr>
            </a:br>
            <a:r>
              <a:rPr lang="en-US" dirty="0">
                <a:solidFill>
                  <a:schemeClr val="bg2">
                    <a:lumMod val="50000"/>
                  </a:schemeClr>
                </a:solidFill>
                <a:latin typeface="Arial Black" panose="020B0A04020102020204" pitchFamily="34" charset="0"/>
              </a:rPr>
              <a:t>your own </a:t>
            </a:r>
            <a:r>
              <a:rPr lang="en-US" dirty="0" err="1">
                <a:solidFill>
                  <a:schemeClr val="bg2">
                    <a:lumMod val="50000"/>
                  </a:schemeClr>
                </a:solidFill>
                <a:latin typeface="Arial Black" panose="020B0A04020102020204" pitchFamily="34" charset="0"/>
              </a:rPr>
              <a:t>af</a:t>
            </a:r>
            <a:r>
              <a:rPr lang="en-US" dirty="0">
                <a:solidFill>
                  <a:schemeClr val="bg2">
                    <a:lumMod val="50000"/>
                  </a:schemeClr>
                </a:solidFill>
                <a:latin typeface="Arial Black" panose="020B0A04020102020204" pitchFamily="34" charset="0"/>
              </a:rPr>
              <a:t> business manual</a:t>
            </a:r>
            <a:endParaRPr lang="en-CA" dirty="0">
              <a:solidFill>
                <a:schemeClr val="bg2">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950073B-8A5B-4FB9-AEC3-058ECC151C4F}"/>
              </a:ext>
            </a:extLst>
          </p:cNvPr>
          <p:cNvSpPr>
            <a:spLocks noGrp="1"/>
          </p:cNvSpPr>
          <p:nvPr>
            <p:ph idx="1"/>
          </p:nvPr>
        </p:nvSpPr>
        <p:spPr/>
        <p:txBody>
          <a:bodyPr>
            <a:normAutofit/>
          </a:bodyPr>
          <a:lstStyle/>
          <a:p>
            <a:pPr>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There are many manuals for AF Businesses (e.g., AF Niagara, AF Kawartha Lakes) you will find online that have already been developed by other organizations. </a:t>
            </a:r>
          </a:p>
          <a:p>
            <a:pPr>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Read through manuals to gather information that may be relevant to businesses in your community and add some ideas of your own!</a:t>
            </a:r>
          </a:p>
          <a:p>
            <a:pPr>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Use our AF Business manual (included for your reference) as well</a:t>
            </a:r>
          </a:p>
          <a:p>
            <a:pPr>
              <a:buClr>
                <a:schemeClr val="bg2">
                  <a:lumMod val="50000"/>
                </a:schemeClr>
              </a:buClr>
              <a:buSzPct val="125000"/>
              <a:buFont typeface="Arial" panose="020B0604020202020204" pitchFamily="34" charset="0"/>
              <a:buChar char="•"/>
            </a:pPr>
            <a:endParaRPr lang="en-CA" dirty="0">
              <a:solidFill>
                <a:schemeClr val="bg1">
                  <a:alpha val="7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75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0A90-FE94-48FD-B5BB-5F3260B4462E}"/>
              </a:ext>
            </a:extLst>
          </p:cNvPr>
          <p:cNvSpPr>
            <a:spLocks noGrp="1"/>
          </p:cNvSpPr>
          <p:nvPr>
            <p:ph type="title"/>
          </p:nvPr>
        </p:nvSpPr>
        <p:spPr/>
        <p:txBody>
          <a:bodyPr>
            <a:normAutofit fontScale="90000"/>
          </a:bodyPr>
          <a:lstStyle/>
          <a:p>
            <a:pPr algn="ctr"/>
            <a:r>
              <a:rPr lang="en-US" dirty="0">
                <a:solidFill>
                  <a:schemeClr val="bg2">
                    <a:lumMod val="50000"/>
                  </a:schemeClr>
                </a:solidFill>
                <a:latin typeface="Arial Black" panose="020B0A04020102020204" pitchFamily="34" charset="0"/>
              </a:rPr>
              <a:t>Research &amp; development of</a:t>
            </a:r>
            <a:br>
              <a:rPr lang="en-US" dirty="0">
                <a:solidFill>
                  <a:schemeClr val="bg2">
                    <a:lumMod val="50000"/>
                  </a:schemeClr>
                </a:solidFill>
                <a:latin typeface="Arial Black" panose="020B0A04020102020204" pitchFamily="34" charset="0"/>
              </a:rPr>
            </a:br>
            <a:r>
              <a:rPr lang="en-US" dirty="0">
                <a:solidFill>
                  <a:schemeClr val="bg2">
                    <a:lumMod val="50000"/>
                  </a:schemeClr>
                </a:solidFill>
                <a:latin typeface="Arial Black" panose="020B0A04020102020204" pitchFamily="34" charset="0"/>
              </a:rPr>
              <a:t>YOUR OWN AF BUSINESS manual</a:t>
            </a:r>
            <a:endParaRPr lang="en-CA" dirty="0">
              <a:solidFill>
                <a:schemeClr val="bg2">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950073B-8A5B-4FB9-AEC3-058ECC151C4F}"/>
              </a:ext>
            </a:extLst>
          </p:cNvPr>
          <p:cNvSpPr>
            <a:spLocks noGrp="1"/>
          </p:cNvSpPr>
          <p:nvPr>
            <p:ph idx="1"/>
          </p:nvPr>
        </p:nvSpPr>
        <p:spPr>
          <a:xfrm>
            <a:off x="1079500" y="2040082"/>
            <a:ext cx="10026650" cy="3978275"/>
          </a:xfrm>
        </p:spPr>
        <p:txBody>
          <a:bodyPr/>
          <a:lstStyle/>
          <a:p>
            <a:pPr>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Decide which information you would like to include in your own AFB manual</a:t>
            </a:r>
          </a:p>
          <a:p>
            <a:pPr>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Create a draft version of a manual that will be reviewed by a small committee of people of all ages, including seniors, for input and feedback</a:t>
            </a:r>
          </a:p>
          <a:p>
            <a:pPr>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Strike a small committee of seniors and others who will provide feedback on your draft manual. You may find out that there are needs you have not considered!</a:t>
            </a:r>
          </a:p>
          <a:p>
            <a:pPr>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Using the feedback from the reviewing committee, prepare a final draft of your manual and arrange for printing and sharing with businesses</a:t>
            </a:r>
          </a:p>
          <a:p>
            <a:pPr>
              <a:buClr>
                <a:schemeClr val="bg2">
                  <a:lumMod val="50000"/>
                </a:schemeClr>
              </a:buClr>
              <a:buSzPct val="125000"/>
              <a:buFont typeface="Arial" panose="020B0604020202020204" pitchFamily="34" charset="0"/>
              <a:buChar char="•"/>
            </a:pPr>
            <a:endParaRPr lang="en-CA" dirty="0">
              <a:solidFill>
                <a:schemeClr val="bg1">
                  <a:alpha val="7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09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2BC9-B926-409E-A394-214DA9EF9689}"/>
              </a:ext>
            </a:extLst>
          </p:cNvPr>
          <p:cNvSpPr>
            <a:spLocks noGrp="1"/>
          </p:cNvSpPr>
          <p:nvPr>
            <p:ph type="title"/>
          </p:nvPr>
        </p:nvSpPr>
        <p:spPr>
          <a:xfrm>
            <a:off x="1079500" y="597877"/>
            <a:ext cx="10026650" cy="655637"/>
          </a:xfrm>
        </p:spPr>
        <p:txBody>
          <a:bodyPr>
            <a:normAutofit fontScale="90000"/>
          </a:bodyPr>
          <a:lstStyle/>
          <a:p>
            <a:pPr algn="ctr"/>
            <a:r>
              <a:rPr lang="en-US" dirty="0">
                <a:solidFill>
                  <a:schemeClr val="bg2">
                    <a:lumMod val="50000"/>
                  </a:schemeClr>
                </a:solidFill>
                <a:latin typeface="Arial Black" panose="020B0A04020102020204" pitchFamily="34" charset="0"/>
              </a:rPr>
              <a:t>Train mentors </a:t>
            </a:r>
            <a:br>
              <a:rPr lang="en-US" dirty="0">
                <a:solidFill>
                  <a:schemeClr val="bg2">
                    <a:lumMod val="50000"/>
                  </a:schemeClr>
                </a:solidFill>
                <a:latin typeface="Arial Black" panose="020B0A04020102020204" pitchFamily="34" charset="0"/>
              </a:rPr>
            </a:br>
            <a:r>
              <a:rPr lang="en-US" dirty="0">
                <a:solidFill>
                  <a:schemeClr val="bg2">
                    <a:lumMod val="50000"/>
                  </a:schemeClr>
                </a:solidFill>
                <a:latin typeface="Arial Black" panose="020B0A04020102020204" pitchFamily="34" charset="0"/>
              </a:rPr>
              <a:t>to share AF knowledge</a:t>
            </a:r>
            <a:endParaRPr lang="en-CA" dirty="0">
              <a:solidFill>
                <a:schemeClr val="bg2">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AFA94CC-0CDC-4183-B9E2-55C7C64DBFDE}"/>
              </a:ext>
            </a:extLst>
          </p:cNvPr>
          <p:cNvSpPr>
            <a:spLocks noGrp="1"/>
          </p:cNvSpPr>
          <p:nvPr>
            <p:ph idx="1"/>
          </p:nvPr>
        </p:nvSpPr>
        <p:spPr>
          <a:xfrm>
            <a:off x="1079500" y="1790700"/>
            <a:ext cx="10026650" cy="4469423"/>
          </a:xfrm>
        </p:spPr>
        <p:txBody>
          <a:bodyPr/>
          <a:lstStyle/>
          <a:p>
            <a:pPr>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Enlist/engage a group of champions in your community who will present/train the businesses using your manual</a:t>
            </a:r>
          </a:p>
          <a:p>
            <a:pPr marL="1082675" lvl="1" indent="-393700">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Offer food as a social</a:t>
            </a:r>
          </a:p>
          <a:p>
            <a:pPr>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Set up a training day for the mentors to learn about </a:t>
            </a:r>
          </a:p>
          <a:p>
            <a:pPr marL="1082675" lvl="1" indent="-393700">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Age-friendly communities and</a:t>
            </a:r>
          </a:p>
          <a:p>
            <a:pPr lvl="2">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how to make a business more age-friendly</a:t>
            </a:r>
          </a:p>
          <a:p>
            <a:pPr marL="342900" lvl="2" indent="-342900">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During training, have the mentors</a:t>
            </a:r>
          </a:p>
          <a:p>
            <a:pPr marL="1078775" lvl="2" indent="-358775">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train to work in pairs and</a:t>
            </a:r>
          </a:p>
          <a:p>
            <a:pPr marL="1078775" lvl="2" indent="-358775">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practice presenting the training manual within the group.</a:t>
            </a:r>
          </a:p>
          <a:p>
            <a:pPr lvl="1">
              <a:buClr>
                <a:schemeClr val="bg2">
                  <a:lumMod val="50000"/>
                </a:schemeClr>
              </a:buClr>
              <a:buSzPct val="125000"/>
            </a:pPr>
            <a:endParaRPr lang="en-CA" dirty="0">
              <a:solidFill>
                <a:schemeClr val="bg1">
                  <a:alpha val="7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65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2BC9-B926-409E-A394-214DA9EF9689}"/>
              </a:ext>
            </a:extLst>
          </p:cNvPr>
          <p:cNvSpPr>
            <a:spLocks noGrp="1"/>
          </p:cNvSpPr>
          <p:nvPr>
            <p:ph type="title"/>
          </p:nvPr>
        </p:nvSpPr>
        <p:spPr/>
        <p:txBody>
          <a:bodyPr/>
          <a:lstStyle/>
          <a:p>
            <a:pPr algn="ctr"/>
            <a:r>
              <a:rPr lang="en-US" dirty="0">
                <a:solidFill>
                  <a:schemeClr val="bg2">
                    <a:lumMod val="50000"/>
                  </a:schemeClr>
                </a:solidFill>
                <a:latin typeface="Arial Black" panose="020B0A04020102020204" pitchFamily="34" charset="0"/>
              </a:rPr>
              <a:t>Getting buy-in from businesses</a:t>
            </a:r>
            <a:endParaRPr lang="en-CA" dirty="0">
              <a:solidFill>
                <a:schemeClr val="bg2">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AFA94CC-0CDC-4183-B9E2-55C7C64DBFDE}"/>
              </a:ext>
            </a:extLst>
          </p:cNvPr>
          <p:cNvSpPr>
            <a:spLocks noGrp="1"/>
          </p:cNvSpPr>
          <p:nvPr>
            <p:ph idx="1"/>
          </p:nvPr>
        </p:nvSpPr>
        <p:spPr>
          <a:xfrm>
            <a:off x="1079500" y="2001716"/>
            <a:ext cx="10026650" cy="4258408"/>
          </a:xfrm>
        </p:spPr>
        <p:txBody>
          <a:bodyPr>
            <a:normAutofit/>
          </a:bodyPr>
          <a:lstStyle/>
          <a:p>
            <a:pPr>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The businesses will need to feel like this training is an investment for them</a:t>
            </a:r>
          </a:p>
          <a:p>
            <a:pPr lvl="1">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 </a:t>
            </a:r>
            <a:r>
              <a:rPr lang="en-US" sz="2200" i="0" dirty="0">
                <a:solidFill>
                  <a:schemeClr val="bg1"/>
                </a:solidFill>
                <a:latin typeface="Arial" panose="020B0604020202020204" pitchFamily="34" charset="0"/>
                <a:cs typeface="Arial" panose="020B0604020202020204" pitchFamily="34" charset="0"/>
              </a:rPr>
              <a:t>cold call the businesses in your area to assess interest</a:t>
            </a:r>
          </a:p>
          <a:p>
            <a:pPr lvl="1">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 invite them to a luncheon (they have to eat anyway!) or a short meeting</a:t>
            </a:r>
          </a:p>
          <a:p>
            <a:pPr lvl="1">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 or meet them at their own convenience, at their place of business</a:t>
            </a:r>
          </a:p>
          <a:p>
            <a:pPr marL="520700" lvl="1" indent="-161925">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 don’t forget:  small business owners may not have time to set aside for additional outside activities</a:t>
            </a:r>
          </a:p>
          <a:p>
            <a:pPr marL="358775" lvl="1" indent="-358775">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Summarize the project</a:t>
            </a:r>
          </a:p>
          <a:p>
            <a:pPr lvl="2">
              <a:buClr>
                <a:schemeClr val="bg2">
                  <a:lumMod val="50000"/>
                </a:schemeClr>
              </a:buClr>
              <a:buSzPct val="125000"/>
              <a:buFont typeface="Arial" panose="020B0604020202020204" pitchFamily="34" charset="0"/>
              <a:buChar char="•"/>
            </a:pPr>
            <a:endParaRPr lang="en-US" sz="2200" dirty="0">
              <a:solidFill>
                <a:schemeClr val="bg1">
                  <a:alpha val="70000"/>
                </a:schemeClr>
              </a:solidFill>
              <a:latin typeface="Arial" panose="020B0604020202020204" pitchFamily="34" charset="0"/>
              <a:cs typeface="Arial" panose="020B0604020202020204" pitchFamily="34" charset="0"/>
            </a:endParaRPr>
          </a:p>
          <a:p>
            <a:pPr>
              <a:buClr>
                <a:schemeClr val="bg2">
                  <a:lumMod val="50000"/>
                </a:schemeClr>
              </a:buClr>
              <a:buSzPct val="125000"/>
              <a:buFont typeface="Arial" panose="020B0604020202020204" pitchFamily="34" charset="0"/>
              <a:buChar char="•"/>
            </a:pPr>
            <a:endParaRPr lang="en-US" sz="2200" dirty="0">
              <a:solidFill>
                <a:schemeClr val="bg1">
                  <a:alpha val="70000"/>
                </a:schemeClr>
              </a:solidFill>
              <a:latin typeface="Arial" panose="020B0604020202020204" pitchFamily="34" charset="0"/>
              <a:cs typeface="Arial" panose="020B0604020202020204" pitchFamily="34" charset="0"/>
            </a:endParaRPr>
          </a:p>
          <a:p>
            <a:pPr lvl="1">
              <a:buClr>
                <a:schemeClr val="bg2">
                  <a:lumMod val="50000"/>
                </a:schemeClr>
              </a:buClr>
              <a:buSzPct val="125000"/>
            </a:pPr>
            <a:endParaRPr lang="en-CA" dirty="0">
              <a:solidFill>
                <a:schemeClr val="bg1">
                  <a:alpha val="7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76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2BC9-B926-409E-A394-214DA9EF9689}"/>
              </a:ext>
            </a:extLst>
          </p:cNvPr>
          <p:cNvSpPr>
            <a:spLocks noGrp="1"/>
          </p:cNvSpPr>
          <p:nvPr>
            <p:ph type="title"/>
          </p:nvPr>
        </p:nvSpPr>
        <p:spPr/>
        <p:txBody>
          <a:bodyPr/>
          <a:lstStyle/>
          <a:p>
            <a:pPr algn="ctr"/>
            <a:r>
              <a:rPr lang="en-US" dirty="0">
                <a:solidFill>
                  <a:schemeClr val="bg2">
                    <a:lumMod val="50000"/>
                  </a:schemeClr>
                </a:solidFill>
                <a:latin typeface="Arial Black" panose="020B0A04020102020204" pitchFamily="34" charset="0"/>
              </a:rPr>
              <a:t>Getting buy-in from businesses</a:t>
            </a:r>
            <a:endParaRPr lang="en-CA" dirty="0">
              <a:solidFill>
                <a:schemeClr val="bg2">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AFA94CC-0CDC-4183-B9E2-55C7C64DBFDE}"/>
              </a:ext>
            </a:extLst>
          </p:cNvPr>
          <p:cNvSpPr>
            <a:spLocks noGrp="1"/>
          </p:cNvSpPr>
          <p:nvPr>
            <p:ph idx="1"/>
          </p:nvPr>
        </p:nvSpPr>
        <p:spPr>
          <a:xfrm>
            <a:off x="1079500" y="2001716"/>
            <a:ext cx="10026650" cy="4258408"/>
          </a:xfrm>
        </p:spPr>
        <p:txBody>
          <a:bodyPr>
            <a:normAutofit/>
          </a:bodyPr>
          <a:lstStyle/>
          <a:p>
            <a:pPr marL="463550" lvl="1" indent="-295275">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What’s in it for them? </a:t>
            </a:r>
          </a:p>
          <a:p>
            <a:pPr lvl="2">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Know how much time it will take to have them be trained</a:t>
            </a:r>
          </a:p>
          <a:p>
            <a:pPr lvl="2">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Offer to train their staff at their convenience, in their place of business</a:t>
            </a:r>
          </a:p>
          <a:p>
            <a:pPr lvl="2">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Attract seniors (~45% of the buying power!), and in doing so your business is also inviting for people of all ages, stages and abilities</a:t>
            </a:r>
          </a:p>
          <a:p>
            <a:pPr lvl="2">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Certificate for their wall and</a:t>
            </a:r>
          </a:p>
          <a:p>
            <a:pPr lvl="2">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Decal to display in your window</a:t>
            </a:r>
          </a:p>
          <a:p>
            <a:pPr lvl="2">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Public display of the businesses who chose to become AF and their willingness to put in the time to do so</a:t>
            </a:r>
          </a:p>
          <a:p>
            <a:pPr lvl="2">
              <a:buClr>
                <a:schemeClr val="bg2">
                  <a:lumMod val="50000"/>
                </a:schemeClr>
              </a:buClr>
              <a:buSzPct val="125000"/>
              <a:buFont typeface="Arial" panose="020B0604020202020204" pitchFamily="34" charset="0"/>
              <a:buChar char="•"/>
            </a:pPr>
            <a:endParaRPr lang="en-US" sz="2200" dirty="0">
              <a:solidFill>
                <a:schemeClr val="bg1"/>
              </a:solidFill>
              <a:latin typeface="Arial" panose="020B0604020202020204" pitchFamily="34" charset="0"/>
              <a:cs typeface="Arial" panose="020B0604020202020204" pitchFamily="34" charset="0"/>
            </a:endParaRPr>
          </a:p>
          <a:p>
            <a:pPr>
              <a:buClr>
                <a:schemeClr val="bg2">
                  <a:lumMod val="50000"/>
                </a:schemeClr>
              </a:buClr>
              <a:buSzPct val="125000"/>
              <a:buFont typeface="Arial" panose="020B0604020202020204" pitchFamily="34" charset="0"/>
              <a:buChar char="•"/>
            </a:pPr>
            <a:endParaRPr lang="en-US" sz="2200" dirty="0">
              <a:solidFill>
                <a:schemeClr val="bg1">
                  <a:alpha val="70000"/>
                </a:schemeClr>
              </a:solidFill>
              <a:latin typeface="Arial" panose="020B0604020202020204" pitchFamily="34" charset="0"/>
              <a:cs typeface="Arial" panose="020B0604020202020204" pitchFamily="34" charset="0"/>
            </a:endParaRPr>
          </a:p>
          <a:p>
            <a:pPr lvl="1">
              <a:buClr>
                <a:schemeClr val="bg2">
                  <a:lumMod val="50000"/>
                </a:schemeClr>
              </a:buClr>
              <a:buSzPct val="125000"/>
            </a:pPr>
            <a:endParaRPr lang="en-CA" dirty="0">
              <a:solidFill>
                <a:schemeClr val="bg1">
                  <a:alpha val="7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39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2BC9-B926-409E-A394-214DA9EF9689}"/>
              </a:ext>
            </a:extLst>
          </p:cNvPr>
          <p:cNvSpPr>
            <a:spLocks noGrp="1"/>
          </p:cNvSpPr>
          <p:nvPr>
            <p:ph type="title"/>
          </p:nvPr>
        </p:nvSpPr>
        <p:spPr/>
        <p:txBody>
          <a:bodyPr/>
          <a:lstStyle/>
          <a:p>
            <a:pPr algn="ctr"/>
            <a:r>
              <a:rPr lang="en-US" dirty="0">
                <a:solidFill>
                  <a:schemeClr val="bg2">
                    <a:lumMod val="50000"/>
                  </a:schemeClr>
                </a:solidFill>
                <a:latin typeface="Arial Black" panose="020B0A04020102020204" pitchFamily="34" charset="0"/>
              </a:rPr>
              <a:t>Spreading the word</a:t>
            </a:r>
            <a:endParaRPr lang="en-CA" dirty="0">
              <a:solidFill>
                <a:schemeClr val="bg2">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AFA94CC-0CDC-4183-B9E2-55C7C64DBFDE}"/>
              </a:ext>
            </a:extLst>
          </p:cNvPr>
          <p:cNvSpPr>
            <a:spLocks noGrp="1"/>
          </p:cNvSpPr>
          <p:nvPr>
            <p:ph idx="1"/>
          </p:nvPr>
        </p:nvSpPr>
        <p:spPr>
          <a:xfrm>
            <a:off x="1079500" y="1790700"/>
            <a:ext cx="10026650" cy="4342814"/>
          </a:xfrm>
        </p:spPr>
        <p:txBody>
          <a:bodyPr>
            <a:normAutofit/>
          </a:bodyPr>
          <a:lstStyle/>
          <a:p>
            <a:pPr lvl="2">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How will people know that a business is age-friendly? </a:t>
            </a:r>
          </a:p>
          <a:p>
            <a:pPr lvl="3">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The business will be presented with a certificate</a:t>
            </a:r>
          </a:p>
          <a:p>
            <a:pPr lvl="3">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 the business will receive a window decal to display for customers</a:t>
            </a:r>
          </a:p>
          <a:p>
            <a:pPr marL="1252538" lvl="3" indent="-173038">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 the business can share their AF Business certification and training on their social media</a:t>
            </a:r>
          </a:p>
          <a:p>
            <a:pPr lvl="3">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The business can add a picture of the decal to their advertising</a:t>
            </a:r>
          </a:p>
          <a:p>
            <a:pPr lvl="3">
              <a:buClr>
                <a:schemeClr val="bg2">
                  <a:lumMod val="50000"/>
                </a:schemeClr>
              </a:buClr>
              <a:buSzPct val="125000"/>
              <a:buFont typeface="Arial" panose="020B0604020202020204" pitchFamily="34" charset="0"/>
              <a:buChar char="•"/>
            </a:pPr>
            <a:r>
              <a:rPr lang="en-US" sz="2200" i="0" dirty="0">
                <a:solidFill>
                  <a:schemeClr val="bg1"/>
                </a:solidFill>
                <a:latin typeface="Arial" panose="020B0604020202020204" pitchFamily="34" charset="0"/>
                <a:cs typeface="Arial" panose="020B0604020202020204" pitchFamily="34" charset="0"/>
              </a:rPr>
              <a:t> Create a map of your area indicating where AF businesses are located</a:t>
            </a:r>
          </a:p>
          <a:p>
            <a:pPr lvl="4">
              <a:buClr>
                <a:schemeClr val="bg2">
                  <a:lumMod val="50000"/>
                </a:schemeClr>
              </a:buClr>
              <a:buSzPct val="1250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Have a legend with certified AF business names</a:t>
            </a:r>
          </a:p>
          <a:p>
            <a:pPr>
              <a:buClr>
                <a:schemeClr val="bg2">
                  <a:lumMod val="50000"/>
                </a:schemeClr>
              </a:buClr>
              <a:buSzPct val="125000"/>
              <a:buFont typeface="Arial" panose="020B0604020202020204" pitchFamily="34" charset="0"/>
              <a:buChar char="•"/>
            </a:pPr>
            <a:endParaRPr lang="en-US" sz="2200" dirty="0">
              <a:solidFill>
                <a:schemeClr val="bg1"/>
              </a:solidFill>
              <a:latin typeface="Arial" panose="020B0604020202020204" pitchFamily="34" charset="0"/>
              <a:cs typeface="Arial" panose="020B0604020202020204" pitchFamily="34" charset="0"/>
            </a:endParaRPr>
          </a:p>
          <a:p>
            <a:pPr lvl="1">
              <a:buClr>
                <a:schemeClr val="bg2">
                  <a:lumMod val="50000"/>
                </a:schemeClr>
              </a:buClr>
              <a:buSzPct val="125000"/>
            </a:pPr>
            <a:endParaRPr lang="en-CA" dirty="0">
              <a:solidFill>
                <a:schemeClr val="bg1">
                  <a:alpha val="7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001062"/>
      </p:ext>
    </p:extLst>
  </p:cSld>
  <p:clrMapOvr>
    <a:masterClrMapping/>
  </p:clrMapOvr>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3264</TotalTime>
  <Words>1571</Words>
  <Application>Microsoft Office PowerPoint</Application>
  <PresentationFormat>Widescreen</PresentationFormat>
  <Paragraphs>179</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Avenir Next LT Pro Light</vt:lpstr>
      <vt:lpstr>Calibri</vt:lpstr>
      <vt:lpstr>Rockwell Nova Light</vt:lpstr>
      <vt:lpstr>Wingdings</vt:lpstr>
      <vt:lpstr>LeafVTI</vt:lpstr>
      <vt:lpstr>Age-friendly Business</vt:lpstr>
      <vt:lpstr>Introduction</vt:lpstr>
      <vt:lpstr>SECURING FUNDING</vt:lpstr>
      <vt:lpstr>Research &amp; development of  your own af business manual</vt:lpstr>
      <vt:lpstr>Research &amp; development of YOUR OWN AF BUSINESS manual</vt:lpstr>
      <vt:lpstr>Train mentors  to share AF knowledge</vt:lpstr>
      <vt:lpstr>Getting buy-in from businesses</vt:lpstr>
      <vt:lpstr>Getting buy-in from businesses</vt:lpstr>
      <vt:lpstr>Spreading the word</vt:lpstr>
      <vt:lpstr>The Age Friendly Business Program</vt:lpstr>
      <vt:lpstr>PowerPoint Presentation</vt:lpstr>
      <vt:lpstr>So why be an Age-Friendly Business?</vt:lpstr>
      <vt:lpstr>What do businesses need to consider about their customers as they age?</vt:lpstr>
      <vt:lpstr>What are you doing already to be  Age-Friendly?</vt:lpstr>
      <vt:lpstr>What Kindness can you bring to  your business for agiNg customers?</vt:lpstr>
      <vt:lpstr>Natural Decline in the Five Senses</vt:lpstr>
      <vt:lpstr>Here are some suggestions</vt:lpstr>
      <vt:lpstr>What other suggestions do you have?</vt:lpstr>
      <vt:lpstr>Chronic Conditions:</vt:lpstr>
      <vt:lpstr>Some Suggestions</vt:lpstr>
      <vt:lpstr>What other suggestions do you have?</vt:lpstr>
      <vt:lpstr>Changes to Mobility</vt:lpstr>
      <vt:lpstr>A few more suggestions</vt:lpstr>
      <vt:lpstr>What other suggestions do you have?</vt:lpstr>
      <vt:lpstr>Changes to the Brain</vt:lpstr>
      <vt:lpstr>  Some suggestions   </vt:lpstr>
      <vt:lpstr>  Interact </vt:lpstr>
      <vt:lpstr>  Interact (continued) </vt:lpstr>
      <vt:lpstr>What other suggestions do you have?</vt:lpstr>
      <vt:lpstr>What our local community members said about a positive service experience  I will go back to a business where:</vt:lpstr>
      <vt:lpstr>Thank you for your commitment to an age-friendly community </vt:lpstr>
      <vt:lpstr>If you would like further information or to talk more about this topic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Age-friendly Business</dc:title>
  <dc:creator>Marcy Bouchie</dc:creator>
  <cp:lastModifiedBy>Marcy Bouchie</cp:lastModifiedBy>
  <cp:revision>53</cp:revision>
  <dcterms:created xsi:type="dcterms:W3CDTF">2021-06-09T13:09:08Z</dcterms:created>
  <dcterms:modified xsi:type="dcterms:W3CDTF">2021-08-11T18:29:34Z</dcterms:modified>
</cp:coreProperties>
</file>